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4"/>
  </p:sldMasterIdLst>
  <p:notesMasterIdLst>
    <p:notesMasterId r:id="rId21"/>
  </p:notesMasterIdLst>
  <p:handoutMasterIdLst>
    <p:handoutMasterId r:id="rId22"/>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alent Acquisition Trends for 2026" id="{CE774276-C5FD-49BA-9B68-F62589CF42F9}">
          <p14:sldIdLst>
            <p14:sldId id="2561"/>
          </p14:sldIdLst>
        </p14:section>
        <p14:section name="Overview of 2026 Hiring Landscape" id="{09477A02-FB74-4D21-B5A5-4DACFD3EEF13}">
          <p14:sldIdLst>
            <p14:sldId id="2562"/>
            <p14:sldId id="2563"/>
          </p14:sldIdLst>
        </p14:section>
        <p14:section name="Technological Advancements in Recruitment" id="{E61EF97A-1990-4D2F-A76C-B8A60E1E7CCA}">
          <p14:sldIdLst>
            <p14:sldId id="2564"/>
            <p14:sldId id="2565"/>
            <p14:sldId id="2566"/>
          </p14:sldIdLst>
        </p14:section>
        <p14:section name="Evolving Hiring Models" id="{A546BAD9-30AE-4840-B7B1-D105A3AEB709}">
          <p14:sldIdLst>
            <p14:sldId id="2567"/>
            <p14:sldId id="2568"/>
            <p14:sldId id="2569"/>
          </p14:sldIdLst>
        </p14:section>
        <p14:section name="Innovative Talent Attraction Strategies" id="{868CF888-2496-4751-9B17-FF2AE5562961}">
          <p14:sldIdLst>
            <p14:sldId id="2570"/>
            <p14:sldId id="2571"/>
          </p14:sldIdLst>
        </p14:section>
        <p14:section name="Strategic and Ethical Considerations" id="{F477CFBC-57E2-4679-9324-7FAF65299E61}">
          <p14:sldIdLst>
            <p14:sldId id="2572"/>
            <p14:sldId id="2573"/>
            <p14:sldId id="2574"/>
          </p14:sldIdLst>
        </p14:section>
        <p14:section name="Conclusion and Recommendations" id="{9EB8C5FD-53EA-4416-820D-D38A85CFCF68}">
          <p14:sldIdLst>
            <p14:sldId id="2575"/>
            <p14:sldId id="25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4630"/>
  </p:normalViewPr>
  <p:slideViewPr>
    <p:cSldViewPr showGuides="1">
      <p:cViewPr>
        <p:scale>
          <a:sx n="100" d="100"/>
          <a:sy n="100" d="100"/>
        </p:scale>
        <p:origin x="-72" y="-538"/>
      </p:cViewPr>
      <p:guideLst>
        <p:guide orient="horz" pos="2160"/>
        <p:guide pos="3840"/>
      </p:guideLst>
    </p:cSldViewPr>
  </p:slideViewPr>
  <p:notesTextViewPr>
    <p:cViewPr>
      <p:scale>
        <a:sx n="1" d="1"/>
        <a:sy n="1" d="1"/>
      </p:scale>
      <p:origin x="0" y="0"/>
    </p:cViewPr>
  </p:notesTextViewPr>
  <p:sorterViewPr>
    <p:cViewPr>
      <p:scale>
        <a:sx n="100" d="100"/>
        <a:sy n="100" d="100"/>
      </p:scale>
      <p:origin x="0" y="-21892"/>
    </p:cViewPr>
  </p:sorterViewPr>
  <p:notesViewPr>
    <p:cSldViewPr>
      <p:cViewPr varScale="1">
        <p:scale>
          <a:sx n="90" d="100"/>
          <a:sy n="90" d="100"/>
        </p:scale>
        <p:origin x="29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9/29/25</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9/29/25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2321424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https://www.flockity.com/brand-blog/talent-acquisition-in-2026-the-trends-you-cant-afford-to-ignore,https://www.dover.com/blog/startup-hiring-trends-2026
Creator-Led and Influencer Recruiting
</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259735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https://www.flockity.com/brand-blog/talent-acquisition-in-2026-the-trends-you-cant-afford-to-ignore,https://www.dover.com/blog/startup-hiring-trends-2026
Creator-led and influencer recruiting is gaining traction as a powerful method for talent attraction. Inspired by influencer marketing in consumer behavior, this approach leverages trusted voices to connect with passive candidates authentically. By 2026, companies are expected to partner with content creators, industry experts, and employee advocates to promote job opportunities through social media, podcasts, and community platforms. This strategy enhances reach, engagement, and conversion without inflating recruitment budgets. Candidates are increasingly influenced by peer recommendations and real-life testimonials rather than polished corporate campaigns. Trust and authenticity are the new currency in employer branding. Organizations that embrace creator-led recruiting can build stronger connections with talent, foster brand loyalty, and differentiate themselves in a crowded market. To succeed, employers must identify relevant creators, co-create compelling content, and measure impact through engagement metrics and application rates.
</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1337722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https://www.shrm.org/executive-network/insights/the-impact-of-ai-on-talent-acquisition-and-recruitment,https://www.gartner.com/en/human-resources/topics/artificial-intelligence-in-hr
Ethical AI and Bias Reduction, Workforce Planning Strategies
</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79416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https://www.shrm.org/executive-network/insights/the-impact-of-ai-on-talent-acquisition-and-recruitment,https://www.gartner.com/en/human-resources/topics/artificial-intelligence-in-hr
As AI becomes central to recruitment, ethical considerations are paramount. AI algorithms, if not properly designed and monitored, can perpetuate or amplify biases, leading to discriminatory hiring practices. In 2026, organizations are expected to implement robust governance frameworks to ensure fairness, transparency, and accountability in AI deployment. This includes auditing algorithms, diversifying training datasets, and involving cross-functional teams in tool selection and evaluation. Regulatory bodies may also impose legal requirements for bias mitigation and ethical compliance. Ethical AI fosters trust among candidates, enhances employer reputation, and supports diversity and inclusion goals. Companies must balance automation with human oversight, ensuring that technology complements rather than replaces human judgment. Training HR professionals in ethical AI usage and establishing clear policies are essential steps toward responsible innovation. By prioritizing ethics, organizations can harness AI's benefits while safeguarding candidate rights and promoting equitable hiring outcomes.
</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34652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https://www.shrm.org/executive-network/insights/the-impact-of-ai-on-talent-acquisition-and-recruitment,https://www.gartner.com/en/human-resources/topics/artificial-intelligence-in-hr
Strategic workforce planning is critical for navigating the complexities of the 2026 talent landscape. Organizations must anticipate future skill requirements, align talent acquisition with business objectives, and build resilient workforce ecosystems. This involves analyzing labor market trends, forecasting talent gaps, and developing agile hiring models. AI and advanced analytics play a pivotal role in enhancing planning accuracy and responsiveness. Companies are moving away from static org charts and annual planning cycles toward dynamic, real-time talent operating models. These models integrate skill visibility, internal mobility, and just-in-time deployment to optimize workforce utilization. Additionally, workforce planning must address employee expectations for flexibility, growth, and well-being. HR leaders must collaborate with business units, leverage technology, and foster a culture of continuous learning and adaptability. Effective planning reduces turnover, improves productivity, and positions organizations for sustainable success in a rapidly changing environment.
</a:t>
            </a:r>
          </a:p>
        </p:txBody>
      </p:sp>
      <p:sp>
        <p:nvSpPr>
          <p:cNvPr id="4" name="Slide Number Placeholder 3"/>
          <p:cNvSpPr>
            <a:spLocks noGrp="1"/>
          </p:cNvSpPr>
          <p:nvPr>
            <p:ph type="sldNum" sz="quarter" idx="5"/>
          </p:nvPr>
        </p:nvSpPr>
        <p:spPr/>
        <p:txBody>
          <a:bodyPr/>
          <a:lstStyle/>
          <a:p>
            <a:fld id="{38EFF46E-6B43-41F9-9272-B566D03A251C}" type="slidenum">
              <a:rPr lang="en-US" smtClean="0"/>
              <a:t>14</a:t>
            </a:fld>
            <a:endParaRPr lang="en-US"/>
          </a:p>
        </p:txBody>
      </p:sp>
    </p:spTree>
    <p:extLst>
      <p:ext uri="{BB962C8B-B14F-4D97-AF65-F5344CB8AC3E}">
        <p14:creationId xmlns:p14="http://schemas.microsoft.com/office/powerpoint/2010/main" val="190735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https://brainsource.io/10-hiring-trends-that-will-define-2026/,https://www.shrm.org/content/dam/en/shrm/events/talent-2026-tracks.pdf,https://www.deloitte.com/us/en/services/consulting/blogs/human-capital/talent-acquisition-technology-trends.html
Summary and Strategic Recommendations
</a:t>
            </a:r>
          </a:p>
        </p:txBody>
      </p:sp>
      <p:sp>
        <p:nvSpPr>
          <p:cNvPr id="4" name="Slide Number Placeholder 3"/>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1507657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https://brainsource.io/10-hiring-trends-that-will-define-2026/,https://www.shrm.org/content/dam/en/shrm/events/talent-2026-tracks.pdf,https://www.deloitte.com/us/en/services/consulting/blogs/human-capital/talent-acquisition-technology-trends.html
The talent acquisition landscape in 2026 is defined by innovation, agility, and inclusivity. Key trends include AI-driven recruitment, skills-first hiring, remote work models, creator-led attraction strategies, and ethical AI implementation. Organizations must embrace these changes to remain competitive and attract top talent. Strategic recommendations include investing in AI and analytics, redesigning hiring processes to prioritize skills, leveraging authentic voices for employer branding, and developing robust workforce planning frameworks. Ethical considerations must guide technology adoption to ensure fairness and compliance. By aligning talent strategies with business goals and employee expectations, companies can build resilient, high-performing teams. Continuous learning, adaptability, and collaboration are essential for navigating the future of work. HR leaders must champion these initiatives, foster innovation, and create inclusive environments that empower individuals and drive organizational success.
</a:t>
            </a:r>
          </a:p>
        </p:txBody>
      </p:sp>
      <p:sp>
        <p:nvSpPr>
          <p:cNvPr id="4" name="Slide Number Placeholder 3"/>
          <p:cNvSpPr>
            <a:spLocks noGrp="1"/>
          </p:cNvSpPr>
          <p:nvPr>
            <p:ph type="sldNum" sz="quarter" idx="5"/>
          </p:nvPr>
        </p:nvSpPr>
        <p:spPr/>
        <p:txBody>
          <a:bodyPr/>
          <a:lstStyle/>
          <a:p>
            <a:fld id="{38EFF46E-6B43-41F9-9272-B566D03A251C}" type="slidenum">
              <a:rPr lang="en-US" smtClean="0"/>
              <a:t>16</a:t>
            </a:fld>
            <a:endParaRPr lang="en-US"/>
          </a:p>
        </p:txBody>
      </p:sp>
    </p:spTree>
    <p:extLst>
      <p:ext uri="{BB962C8B-B14F-4D97-AF65-F5344CB8AC3E}">
        <p14:creationId xmlns:p14="http://schemas.microsoft.com/office/powerpoint/2010/main" val="158292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https://brainsource.io/10-hiring-trends-that-will-define-2026/,https://www.flockity.com/brand-blog/talent-acquisition-in-2026-the-trends-you-cant-afford-to-ignore,https://www.shrm.org/content/dam/en/shrm/events/talent-2026-tracks.pdf
Introduction to 2026 Hiring Landscape
</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343574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https://brainsource.io/10-hiring-trends-that-will-define-2026/,https://www.flockity.com/brand-blog/talent-acquisition-in-2026-the-trends-you-cant-afford-to-ignore,https://www.shrm.org/content/dam/en/shrm/events/talent-2026-tracks.pdf
The hiring landscape in 2026 is undergoing a profound transformation driven by technological advancements, evolving candidate expectations, and global workforce shifts. Traditional recruitment methods are being replaced by more agile, data-driven approaches that prioritize personalization, efficiency, and inclusivity. Organizations are increasingly adopting AI-powered tools to streamline sourcing, screening, and onboarding processes, while candidates expect seamless and engaging experiences throughout their journey. The rise of remote and hybrid work models has expanded talent pools beyond geographic boundaries, intensifying competition and necessitating new strategies for talent attraction and retention. Additionally, the emphasis on skills-first hiring is democratizing access to opportunities, allowing employers to tap into diverse talent with relevant competencies rather than relying solely on formal education credentials. As businesses navigate economic uncertainties and rapid digital disruption, strategic workforce planning and ethical AI implementation are becoming critical to maintaining resilience and achieving long-term success.
</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302209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hrtechnewsroom.com/blogs/hr-future-of-ai-and-recruitment-technologies-what-to-expect-by-2026/,https://explodingtopics.com/blog/ai-human-resources-trends,https://www.forbes.com/sites/keithferrazzi/2025/03/27/the-ai-recruitment-takeover-redefining-hiring-in-the-digital-age/
AI-Driven Recruitment, Predictive Analytics and Data-Driven Hiring
</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172518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hrtechnewsroom.com/blogs/hr-future-of-ai-and-recruitment-technologies-what-to-expect-by-2026/,https://explodingtopics.com/blog/ai-human-resources-trends,https://www.forbes.com/sites/keithferrazzi/2025/03/27/the-ai-recruitment-takeover-redefining-hiring-in-the-digital-age/
Artificial Intelligence (AI) is revolutionizing recruitment by automating and enhancing various stages of the hiring process. In 2026, AI tools are expected to dominate candidate sourcing, screening, and engagement. These tools utilize machine learning algorithms and natural language processing to analyze resumes, predict candidate success, and personalize outreach based on individual career trajectories and preferences. Virtual hiring assistants guide candidates through applications, providing real-time feedback and support. Predictive analytics help recruiters forecast retention and performance, enabling more informed decision-making. The integration of AI not only improves efficiency but also reduces unconscious bias, promoting diversity and inclusion. However, ethical considerations remain paramount, as organizations must ensure transparency, fairness, and compliance in AI deployment. The widespread adoption of AI in recruitment is reshaping the role of human recruiters, allowing them to focus on strategic tasks and relationship-building while leveraging technology for operational excellence.
</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182820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hrtechnewsroom.com/blogs/hr-future-of-ai-and-recruitment-technologies-what-to-expect-by-2026/,https://explodingtopics.com/blog/ai-human-resources-trends,https://www.forbes.com/sites/keithferrazzi/2025/03/27/the-ai-recruitment-takeover-redefining-hiring-in-the-digital-age/
Predictive analytics and data-driven hiring are becoming standard practices in talent acquisition. By 2026, recruitment leaders are expected to rely heavily on key performance indicators (KPIs) such as time-to-hire, cost-per-hire, quality-of-hire, and retention metrics. Advanced dashboards and integrated HR tech stacks provide real-time insights into hiring bottlenecks and return on investment. These tools enable proactive workforce planning, allowing organizations to anticipate talent needs and align hiring strategies with business objectives. Predictive models analyze historical data and behavioral patterns to identify candidates with the highest potential for success and longevity. This approach minimizes the risk of poor hires and enhances overall workforce performance. As data becomes central to recruitment decisions, HR professionals must develop analytical competencies and ensure data integrity and privacy. The shift towards data-driven hiring marks a significant departure from intuition-based practices, fostering a culture of accountability and continuous improvement.
</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260521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https://brainsource.io/10-hiring-trends-that-will-define-2026/,https://empxtrack.com/blog/recent-hr-trends-2026/,https://gfoundry.com/hr-trends-what-will-hr-look-like-in-2026/
Skills-First Hiring, Remote and Hybrid Work Models
</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144522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https://brainsource.io/10-hiring-trends-that-will-define-2026/,https://empxtrack.com/blog/recent-hr-trends-2026/,https://gfoundry.com/hr-trends-what-will-hr-look-like-in-2026/
Skills-first hiring is emerging as a dominant paradigm in 2026, shifting the focus from traditional degree-based qualifications to demonstrable competencies. Leading organizations like Google and IBM have already embraced this approach, recognizing that skills are more indicative of job performance than formal education. Micro-credentials, certifications, and portfolio-based assessments are replacing diplomas, enabling candidates to showcase their abilities through tangible outputs such as GitHub repositories, case studies, and design portfolios. AI-driven assessment platforms evaluate technical and soft skills, ensuring objective and comprehensive candidate evaluations. This trend democratizes access to employment, broadens the talent pool, and aligns hiring practices with dynamic business needs. Employers benefit from faster onboarding and reduced training costs, while candidates gain opportunities based on merit and potential. As skills-based hiring becomes the norm, HR teams must adapt job descriptions, evaluation criteria, and career development frameworks to support this inclusive and future-ready model.
</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283506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https://brainsource.io/10-hiring-trends-that-will-define-2026/,https://empxtrack.com/blog/recent-hr-trends-2026/,https://gfoundry.com/hr-trends-what-will-hr-look-like-in-2026/
Remote and hybrid work models have become integral to modern talent acquisition strategies. The pandemic accelerated the adoption of flexible work arrangements, and by 2026, these models are firmly entrenched across industries. Remote work expands access to global talent, enabling organizations to source candidates from diverse geographic locations. Hybrid models offer a balance between in-person collaboration and remote flexibility, catering to varied employee preferences. Data indicates that 48% of job seekers prefer hybrid roles, while 26% favor fully remote positions. This shift necessitates changes in recruitment messaging, onboarding processes, and performance management. Employers must invest in digital collaboration tools, virtual engagement platforms, and inclusive policies to support distributed teams. Additionally, remote work influences compensation structures, compliance requirements, and cultural integration. As competition for remote talent intensifies, companies must differentiate themselves through strong employer branding, transparent communication, and meaningful employee experiences.
</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52132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dirty="0"/>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77EA5D59-5512-467D-834D-D04827A6AF83}" type="datetime1">
              <a:rPr lang="en-US" smtClean="0"/>
              <a:pPr/>
              <a:t>9/29/25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6651502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76FC08D9-20DE-421C-BE4E-310427BB699B}" type="datetime1">
              <a:rPr lang="en-US" smtClean="0"/>
              <a:pPr/>
              <a:t>9/29/25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414899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F1AC263-88EE-42CC-B640-B12BA856CF71}" type="datetime1">
              <a:rPr lang="en-US" smtClean="0"/>
              <a:t>9/29/25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843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dirty="0"/>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68A32F6A-E7E2-4607-B207-B787B539B854}" type="datetime1">
              <a:rPr lang="en-US" smtClean="0"/>
              <a:t>9/29/25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8701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9467FC12-63BB-4A63-9424-BFBF8E1D71D9}" type="datetime1">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56054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317040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80466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892AD61-D199-4B74-B80B-2001400510FA}" type="datetime1">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5624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0D9374-B0AF-43C5-90A8-C409C7D54B55}" type="datetime1">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8316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9CBB6888-43ED-4D3A-B8DA-89EF29644561}" type="datetime1">
              <a:rPr lang="en-US" smtClean="0"/>
              <a:pPr/>
              <a:t>9/29/25</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6089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7C7479B-2077-4468-85E0-F9294B46DEAE}" type="datetime1">
              <a:rPr lang="en-US" smtClean="0"/>
              <a:t>9/29/25</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dirty="0"/>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349854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42362D5-E350-46C5-8BB1-F9E806A91933}" type="datetime1">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64317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dirty="0"/>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28E9021D-675F-4984-8FE0-04DA4F4E22F1}" type="datetime1">
              <a:rPr lang="en-US" smtClean="0"/>
              <a:t>9/29/25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6262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9/29/25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23622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dirty="0"/>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4669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4049900-C118-46F7-B9EF-5F7C1F0005B2}" type="datetime1">
              <a:rPr lang="en-US" smtClean="0"/>
              <a:t>9/29/25</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94704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9/29/25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184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endParaRPr lang="en-US" dirty="0"/>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0B4A3A31-ACEE-4A00-9ED7-D579651BDB0B}" type="datetime1">
              <a:rPr lang="en-US" smtClean="0"/>
              <a:t>9/29/25</a:t>
            </a:fld>
            <a:endParaRPr lang="en-US" dirty="0"/>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18196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dirty="0"/>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FAD7B7F7-7F90-4F0B-A996-5443656EFF4A}" type="datetime1">
              <a:rPr lang="en-US" smtClean="0"/>
              <a:t>9/29/25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6954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endParaRPr lang="en-US" dirty="0"/>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FAD7B7F7-7F90-4F0B-A996-5443656EFF4A}" type="datetime1">
              <a:rPr lang="en-US" smtClean="0"/>
              <a:t>9/29/25</a:t>
            </a:fld>
            <a:endParaRPr lang="en-US" dirty="0"/>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26115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086C921-50A5-4289-8B96-30101E64A548}" type="datetime1">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601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1B948B66-4D7B-4FF2-9F42-B85226272225}" type="datetime1">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9866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dirty="0"/>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dirty="0"/>
          </a:p>
        </p:txBody>
      </p:sp>
    </p:spTree>
    <p:extLst>
      <p:ext uri="{BB962C8B-B14F-4D97-AF65-F5344CB8AC3E}">
        <p14:creationId xmlns:p14="http://schemas.microsoft.com/office/powerpoint/2010/main" val="230938521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D1D18D0-7308-42C5-B784-8892F327ABD3}" type="datetime1">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420767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9/29/25</a:t>
            </a:fld>
            <a:endParaRPr lang="en-US" dirty="0"/>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35233409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dirty="0"/>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6C46EC71-0129-40A3-85CE-244216EACC39}" type="datetime1">
              <a:rPr lang="en-US" smtClean="0"/>
              <a:t>9/29/25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1184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dirty="0"/>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9/29/25</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4258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CC8FB4D-92F2-4C28-8BFC-2AE0229C3E9A}" type="datetime1">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97962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dirty="0"/>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7B708C30-1428-4C16-AD49-DE42CFEA37BF}" type="datetime1">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85019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DCE8854E-90F8-4761-A9B8-18B1C5A3D25C}" type="datetime1">
              <a:rPr lang="en-US" smtClean="0"/>
              <a:pPr/>
              <a:t>9/29/25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511203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dirty="0"/>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53DF09C0-6535-4055-81CC-988E059C8EEC}" type="datetime1">
              <a:rPr lang="en-US" smtClean="0"/>
              <a:t>9/29/25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727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85187EE-7BBC-405E-B3F5-9C3E88970356}" type="datetime1">
              <a:rPr lang="en-US" smtClean="0"/>
              <a:t>9/29/25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21080051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67A35BA-41D5-4E87-94C2-E365E2A3656B}" type="datetime1">
              <a:rPr lang="en-US" smtClean="0"/>
              <a:t>9/29/25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51112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BFE899EF-3666-4EAB-A626-E7AA02E66CC1}" type="datetime1">
              <a:rPr lang="en-US" smtClean="0"/>
              <a:pPr/>
              <a:t>9/29/25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020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DA4345C7-9F39-4767-92C9-EBF29396D0A9}" type="datetime1">
              <a:rPr lang="en-US" smtClean="0"/>
              <a:t>9/29/25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9455163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4A6891D2-C712-4357-A4F9-7362E459A272}" type="datetime1">
              <a:rPr lang="en-US" smtClean="0"/>
              <a:pPr/>
              <a:t>9/29/25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1799182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234566FD-24FB-4338-A35C-D9AE347B4F66}" type="datetime1">
              <a:rPr lang="en-US" smtClean="0"/>
              <a:pPr/>
              <a:t>9/29/25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16021963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2BF1DD-1BF4-406D-9906-B4846BCC8D55}" type="datetime1">
              <a:rPr lang="en-US" smtClean="0"/>
              <a:pPr/>
              <a:t>9/29/25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291880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D0A52C9-A7D6-4EB8-8F3D-1519181DDC1D}" type="datetime1">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90243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2E9CE581-A048-42A8-B14C-488A3338D2F0}" type="datetime1">
              <a:rPr lang="en-US" smtClean="0"/>
              <a:t>9/29/25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85353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F37B15FB-E45F-4977-9C40-BB6531CE6EA6}" type="datetime1">
              <a:rPr lang="en-US" smtClean="0"/>
              <a:t>9/29/25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815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8922BC5-E711-4A36-A80E-0A418F83672D}" type="datetime1">
              <a:rPr lang="en-US" smtClean="0"/>
              <a:t>9/29/25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25990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81D94988-488B-40CC-9623-27A54F95F7B4}" type="datetime1">
              <a:rPr lang="en-US" smtClean="0"/>
              <a:t>9/29/25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73654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FA3C7011-18F0-49E4-85C9-3E22BE44E3EB}" type="datetime1">
              <a:rPr lang="en-US" smtClean="0"/>
              <a:t>9/29/25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3188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1F92EF8E-B9EB-49F8-83E1-F362FA442011}" type="datetime1">
              <a:rPr lang="en-US" smtClean="0"/>
              <a:pPr/>
              <a:t>9/29/25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6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B1E6060-C53E-4F28-8D83-0C4FB26C4A3F}" type="datetime1">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9412058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D3D1E3E-5DD4-4BAD-A138-1254BF94C224}" type="datetime1">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1053645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BC9EEDB3-BC19-4021-830F-B822E1DE9789}" type="datetime1">
              <a:rPr lang="en-US" smtClean="0"/>
              <a:pPr/>
              <a:t>9/29/25</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dirty="0"/>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963613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9/29/25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6989312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07A3B59-4DAC-4AFE-874D-3A86EC3801A0}" type="datetime1">
              <a:rPr lang="en-US" smtClean="0"/>
              <a:pPr/>
              <a:t>9/29/25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24893934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9/29/25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046496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7DF4F7BB-A1DF-4BD2-8D5B-CA9EB40127CE}" type="datetime1">
              <a:rPr lang="en-US" smtClean="0"/>
              <a:pPr/>
              <a:t>9/29/25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89949673"/>
      </p:ext>
    </p:extLst>
  </p:cSld>
  <p:clrMap bg1="lt1" tx1="dk1" bg2="lt2" tx2="dk2" accent1="accent1" accent2="accent2" accent3="accent3" accent4="accent4" accent5="accent5" accent6="accent6" hlink="hlink" folHlink="folHlink"/>
  <p:sldLayoutIdLst>
    <p:sldLayoutId id="2147484119" r:id="rId1"/>
    <p:sldLayoutId id="2147484115" r:id="rId2"/>
    <p:sldLayoutId id="2147484114" r:id="rId3"/>
    <p:sldLayoutId id="2147484116" r:id="rId4"/>
    <p:sldLayoutId id="2147484117" r:id="rId5"/>
    <p:sldLayoutId id="2147484118" r:id="rId6"/>
    <p:sldLayoutId id="2147484120" r:id="rId7"/>
    <p:sldLayoutId id="2147484121" r:id="rId8"/>
    <p:sldLayoutId id="2147484122" r:id="rId9"/>
    <p:sldLayoutId id="2147484169"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2" r:id="rId38"/>
    <p:sldLayoutId id="2147484153" r:id="rId39"/>
    <p:sldLayoutId id="2147484157" r:id="rId40"/>
    <p:sldLayoutId id="2147484158" r:id="rId41"/>
    <p:sldLayoutId id="2147484159" r:id="rId42"/>
    <p:sldLayoutId id="2147484160" r:id="rId43"/>
    <p:sldLayoutId id="2147484161" r:id="rId44"/>
    <p:sldLayoutId id="2147484162" r:id="rId45"/>
    <p:sldLayoutId id="2147484163" r:id="rId46"/>
    <p:sldLayoutId id="2147484164" r:id="rId47"/>
    <p:sldLayoutId id="2147484165" r:id="rId48"/>
    <p:sldLayoutId id="2147484166" r:id="rId49"/>
    <p:sldLayoutId id="2147484167" r:id="rId50"/>
    <p:sldLayoutId id="2147484168"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F675-4CB0-B2CF-E2F2-24E64549635B}"/>
              </a:ext>
            </a:extLst>
          </p:cNvPr>
          <p:cNvSpPr>
            <a:spLocks noGrp="1"/>
          </p:cNvSpPr>
          <p:nvPr>
            <p:ph type="ctrTitle"/>
          </p:nvPr>
        </p:nvSpPr>
        <p:spPr>
          <a:xfrm>
            <a:off x="614172" y="4419600"/>
            <a:ext cx="10963657" cy="1352245"/>
          </a:xfrm>
        </p:spPr>
        <p:txBody>
          <a:bodyPr anchor="b">
            <a:normAutofit/>
          </a:bodyPr>
          <a:lstStyle/>
          <a:p>
            <a:r>
              <a:rPr lang="en-US" sz="4900"/>
              <a:t>Talent Acquisition Trends for 2026</a:t>
            </a:r>
          </a:p>
        </p:txBody>
      </p:sp>
      <p:sp>
        <p:nvSpPr>
          <p:cNvPr id="3" name="Subtitle 2">
            <a:extLst>
              <a:ext uri="{FF2B5EF4-FFF2-40B4-BE49-F238E27FC236}">
                <a16:creationId xmlns:a16="http://schemas.microsoft.com/office/drawing/2014/main" id="{E0F3CFC1-488D-2A7A-4CEB-0043F98EFFD5}"/>
              </a:ext>
            </a:extLst>
          </p:cNvPr>
          <p:cNvSpPr>
            <a:spLocks noGrp="1"/>
          </p:cNvSpPr>
          <p:nvPr>
            <p:ph type="subTitle" idx="1"/>
          </p:nvPr>
        </p:nvSpPr>
        <p:spPr>
          <a:xfrm>
            <a:off x="614172" y="5943600"/>
            <a:ext cx="10963657" cy="609600"/>
          </a:xfrm>
        </p:spPr>
        <p:txBody>
          <a:bodyPr anchor="t">
            <a:normAutofit/>
          </a:bodyPr>
          <a:lstStyle/>
          <a:p>
            <a:r>
              <a:rPr lang="en-US"/>
              <a:t>Emerging strategies shaping the future of hiring</a:t>
            </a:r>
          </a:p>
        </p:txBody>
      </p:sp>
      <p:pic>
        <p:nvPicPr>
          <p:cNvPr id="4" name="Picture 3" descr="Smiling office colleagues">
            <a:extLst>
              <a:ext uri="{FF2B5EF4-FFF2-40B4-BE49-F238E27FC236}">
                <a16:creationId xmlns:a16="http://schemas.microsoft.com/office/drawing/2014/main" id="{83B6DE97-B0E7-4DCA-8386-5B0A90EB07C1}"/>
              </a:ext>
            </a:extLst>
          </p:cNvPr>
          <p:cNvPicPr>
            <a:picLocks noChangeAspect="1"/>
          </p:cNvPicPr>
          <p:nvPr/>
        </p:nvPicPr>
        <p:blipFill>
          <a:blip r:embed="rId3"/>
          <a:srcRect t="32383" b="17055"/>
          <a:stretch>
            <a:fillRect/>
          </a:stretch>
        </p:blipFill>
        <p:spPr>
          <a:xfrm>
            <a:off x="20" y="10"/>
            <a:ext cx="12191980" cy="4114790"/>
          </a:xfrm>
          <a:prstGeom prst="rect">
            <a:avLst/>
          </a:prstGeom>
          <a:noFill/>
        </p:spPr>
      </p:pic>
    </p:spTree>
    <p:extLst>
      <p:ext uri="{BB962C8B-B14F-4D97-AF65-F5344CB8AC3E}">
        <p14:creationId xmlns:p14="http://schemas.microsoft.com/office/powerpoint/2010/main" val="191059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58E1-EE1E-A06A-25C0-90F856323103}"/>
              </a:ext>
            </a:extLst>
          </p:cNvPr>
          <p:cNvSpPr>
            <a:spLocks noGrp="1"/>
          </p:cNvSpPr>
          <p:nvPr>
            <p:ph type="ctrTitle"/>
          </p:nvPr>
        </p:nvSpPr>
        <p:spPr>
          <a:xfrm>
            <a:off x="609600" y="990600"/>
            <a:ext cx="10058400" cy="5029200"/>
          </a:xfrm>
        </p:spPr>
        <p:txBody>
          <a:bodyPr anchor="b">
            <a:normAutofit/>
          </a:bodyPr>
          <a:lstStyle/>
          <a:p>
            <a:r>
              <a:rPr lang="en-US" sz="9400"/>
              <a:t>Innovative Talent Attraction Strategies</a:t>
            </a:r>
          </a:p>
        </p:txBody>
      </p:sp>
    </p:spTree>
    <p:extLst>
      <p:ext uri="{BB962C8B-B14F-4D97-AF65-F5344CB8AC3E}">
        <p14:creationId xmlns:p14="http://schemas.microsoft.com/office/powerpoint/2010/main" val="1792857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7392-B514-DCEE-2D58-FD4516E7CF54}"/>
              </a:ext>
            </a:extLst>
          </p:cNvPr>
          <p:cNvSpPr>
            <a:spLocks noGrp="1"/>
          </p:cNvSpPr>
          <p:nvPr>
            <p:ph type="title"/>
          </p:nvPr>
        </p:nvSpPr>
        <p:spPr>
          <a:xfrm>
            <a:off x="612647" y="685800"/>
            <a:ext cx="6858000" cy="1111532"/>
          </a:xfrm>
        </p:spPr>
        <p:txBody>
          <a:bodyPr anchor="b">
            <a:normAutofit/>
          </a:bodyPr>
          <a:lstStyle/>
          <a:p>
            <a:r>
              <a:rPr lang="en-US" sz="3800"/>
              <a:t>Creator-Led and Influencer Recruiting</a:t>
            </a:r>
          </a:p>
        </p:txBody>
      </p:sp>
      <p:sp>
        <p:nvSpPr>
          <p:cNvPr id="4" name="Content Placeholder 3">
            <a:extLst>
              <a:ext uri="{FF2B5EF4-FFF2-40B4-BE49-F238E27FC236}">
                <a16:creationId xmlns:a16="http://schemas.microsoft.com/office/drawing/2014/main" id="{1242AF38-77C2-37D4-19B8-AF3967FF88F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Rise of Creator Recruiting</a:t>
            </a:r>
          </a:p>
          <a:p>
            <a:pPr marL="0" lvl="1" indent="0">
              <a:buFont typeface="Arial" panose="020B0604020202020204" pitchFamily="34" charset="0"/>
              <a:buNone/>
            </a:pPr>
            <a:r>
              <a:t>Creator-led recruiting uses trusted voices to genuinely connect with passive candidates and attract talent effectively.</a:t>
            </a:r>
            <a:endParaRPr lang="en-US"/>
          </a:p>
          <a:p>
            <a:pPr marL="0" indent="0">
              <a:spcBef>
                <a:spcPts val="2500"/>
              </a:spcBef>
              <a:buFont typeface="Arial" panose="020B0604020202020204" pitchFamily="34" charset="0"/>
              <a:buNone/>
            </a:pPr>
            <a:r>
              <a:rPr lang="en-US" b="1"/>
              <a:t>Multi-Channel Engagement</a:t>
            </a:r>
          </a:p>
          <a:p>
            <a:pPr marL="0" lvl="1" indent="0">
              <a:buFont typeface="Arial" panose="020B0604020202020204" pitchFamily="34" charset="0"/>
              <a:buNone/>
            </a:pPr>
            <a:r>
              <a:t>Companies leverage social media, podcasts, and communities to promote job opportunities and increase candidate reach.</a:t>
            </a:r>
            <a:endParaRPr lang="en-US"/>
          </a:p>
          <a:p>
            <a:pPr marL="0" indent="0">
              <a:spcBef>
                <a:spcPts val="2500"/>
              </a:spcBef>
              <a:buFont typeface="Arial" panose="020B0604020202020204" pitchFamily="34" charset="0"/>
              <a:buNone/>
            </a:pPr>
            <a:r>
              <a:rPr lang="en-US" b="1"/>
              <a:t>Trust and Authenticity</a:t>
            </a:r>
          </a:p>
          <a:p>
            <a:pPr marL="0" lvl="1" indent="0">
              <a:buFont typeface="Arial" panose="020B0604020202020204" pitchFamily="34" charset="0"/>
              <a:buNone/>
            </a:pPr>
            <a:r>
              <a:t>Candidates prefer real-life testimonials and peer recommendations over polished corporate campaigns for employer branding.</a:t>
            </a:r>
            <a:endParaRPr lang="en-US"/>
          </a:p>
          <a:p>
            <a:pPr marL="0" indent="0">
              <a:spcBef>
                <a:spcPts val="2500"/>
              </a:spcBef>
              <a:buFont typeface="Arial" panose="020B0604020202020204" pitchFamily="34" charset="0"/>
              <a:buNone/>
            </a:pPr>
            <a:r>
              <a:rPr lang="en-US" b="1"/>
              <a:t>Measuring Success</a:t>
            </a:r>
          </a:p>
          <a:p>
            <a:pPr marL="0" lvl="1" indent="0">
              <a:buFont typeface="Arial" panose="020B0604020202020204" pitchFamily="34" charset="0"/>
              <a:buNone/>
            </a:pPr>
            <a:r>
              <a:t>Employers track engagement metrics and application rates to evaluate the impact of creator-led recruitment strategies.</a:t>
            </a:r>
            <a:endParaRPr lang="en-US"/>
          </a:p>
        </p:txBody>
      </p:sp>
      <p:pic>
        <p:nvPicPr>
          <p:cNvPr id="5" name="Content Placeholder 4" descr="Shot of a group of businesspeople brainstorming with notes on a glass wall in an office">
            <a:extLst>
              <a:ext uri="{FF2B5EF4-FFF2-40B4-BE49-F238E27FC236}">
                <a16:creationId xmlns:a16="http://schemas.microsoft.com/office/drawing/2014/main" id="{AC96F535-BC39-4CA7-85A1-C56F690ACA49}"/>
              </a:ext>
            </a:extLst>
          </p:cNvPr>
          <p:cNvPicPr>
            <a:picLocks noGrp="1" noChangeAspect="1"/>
          </p:cNvPicPr>
          <p:nvPr>
            <p:ph type="pic" sz="quarter" idx="13"/>
          </p:nvPr>
        </p:nvPicPr>
        <p:blipFill>
          <a:blip r:embed="rId3"/>
          <a:srcRect l="24391" r="38391"/>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1823360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30B0-5CF8-CBB1-6B1B-02D5FC75C10B}"/>
              </a:ext>
            </a:extLst>
          </p:cNvPr>
          <p:cNvSpPr>
            <a:spLocks noGrp="1"/>
          </p:cNvSpPr>
          <p:nvPr>
            <p:ph type="ctrTitle"/>
          </p:nvPr>
        </p:nvSpPr>
        <p:spPr>
          <a:xfrm>
            <a:off x="609600" y="990600"/>
            <a:ext cx="10058400" cy="5029200"/>
          </a:xfrm>
        </p:spPr>
        <p:txBody>
          <a:bodyPr anchor="b">
            <a:normAutofit/>
          </a:bodyPr>
          <a:lstStyle/>
          <a:p>
            <a:r>
              <a:rPr lang="en-US" sz="9400"/>
              <a:t>Strategic and Ethical Considerations</a:t>
            </a:r>
          </a:p>
        </p:txBody>
      </p:sp>
    </p:spTree>
    <p:extLst>
      <p:ext uri="{BB962C8B-B14F-4D97-AF65-F5344CB8AC3E}">
        <p14:creationId xmlns:p14="http://schemas.microsoft.com/office/powerpoint/2010/main" val="174183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BF19-0E20-D3D5-822F-273B796B6620}"/>
              </a:ext>
            </a:extLst>
          </p:cNvPr>
          <p:cNvSpPr>
            <a:spLocks noGrp="1"/>
          </p:cNvSpPr>
          <p:nvPr>
            <p:ph type="title"/>
          </p:nvPr>
        </p:nvSpPr>
        <p:spPr>
          <a:xfrm>
            <a:off x="4718303" y="685800"/>
            <a:ext cx="6858000" cy="1111532"/>
          </a:xfrm>
        </p:spPr>
        <p:txBody>
          <a:bodyPr anchor="b">
            <a:normAutofit/>
          </a:bodyPr>
          <a:lstStyle/>
          <a:p>
            <a:r>
              <a:rPr lang="en-US" sz="3800"/>
              <a:t>Ethical AI and Bias Reduction</a:t>
            </a:r>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AA2C5F8B-FDBF-46F8-91E7-4ADFDC6F044F}"/>
              </a:ext>
            </a:extLst>
          </p:cNvPr>
          <p:cNvPicPr>
            <a:picLocks noGrp="1" noChangeAspect="1"/>
          </p:cNvPicPr>
          <p:nvPr>
            <p:ph type="pic" sz="quarter" idx="13"/>
          </p:nvPr>
        </p:nvPicPr>
        <p:blipFill>
          <a:blip r:embed="rId3"/>
          <a:srcRect l="43226" r="5506" b="-1"/>
          <a:stretch>
            <a:fillRect/>
          </a:stretch>
        </p:blipFill>
        <p:spPr>
          <a:xfrm>
            <a:off x="20" y="10"/>
            <a:ext cx="4100247" cy="6857990"/>
          </a:xfrm>
          <a:prstGeom prst="rect">
            <a:avLst/>
          </a:prstGeom>
          <a:noFill/>
        </p:spPr>
      </p:pic>
      <p:sp>
        <p:nvSpPr>
          <p:cNvPr id="4" name="Content Placeholder 3">
            <a:extLst>
              <a:ext uri="{FF2B5EF4-FFF2-40B4-BE49-F238E27FC236}">
                <a16:creationId xmlns:a16="http://schemas.microsoft.com/office/drawing/2014/main" id="{0E97804C-357A-906B-A5C5-4705A310EB2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18303" y="1965960"/>
            <a:ext cx="6858000" cy="4200198"/>
          </a:xfrm>
        </p:spPr>
        <p:txBody>
          <a:bodyPr>
            <a:normAutofit/>
          </a:bodyPr>
          <a:lstStyle/>
          <a:p>
            <a:pPr marL="0" indent="0">
              <a:spcBef>
                <a:spcPts val="2500"/>
              </a:spcBef>
              <a:buFont typeface="Arial" panose="020B0604020202020204" pitchFamily="34" charset="0"/>
              <a:buNone/>
            </a:pPr>
            <a:r>
              <a:rPr lang="en-US" b="1"/>
              <a:t>AI Bias and Risks</a:t>
            </a:r>
          </a:p>
          <a:p>
            <a:pPr marL="0" lvl="1" indent="0">
              <a:buFont typeface="Arial" panose="020B0604020202020204" pitchFamily="34" charset="0"/>
              <a:buNone/>
            </a:pPr>
            <a:r>
              <a:t>Improperly designed AI can perpetuate biases, causing unfair and discriminatory hiring outcomes.</a:t>
            </a:r>
            <a:endParaRPr lang="en-US"/>
          </a:p>
          <a:p>
            <a:pPr marL="0" indent="0">
              <a:spcBef>
                <a:spcPts val="2500"/>
              </a:spcBef>
              <a:buFont typeface="Arial" panose="020B0604020202020204" pitchFamily="34" charset="0"/>
              <a:buNone/>
            </a:pPr>
            <a:r>
              <a:rPr lang="en-US" b="1"/>
              <a:t>Governance and Regulation</a:t>
            </a:r>
          </a:p>
          <a:p>
            <a:pPr marL="0" lvl="1" indent="0">
              <a:buFont typeface="Arial" panose="020B0604020202020204" pitchFamily="34" charset="0"/>
              <a:buNone/>
            </a:pPr>
            <a:r>
              <a:t>Organizations must implement governance frameworks and comply with legal requirements to mitigate AI bias.</a:t>
            </a:r>
            <a:endParaRPr lang="en-US"/>
          </a:p>
          <a:p>
            <a:pPr marL="0" indent="0">
              <a:spcBef>
                <a:spcPts val="2500"/>
              </a:spcBef>
              <a:buFont typeface="Arial" panose="020B0604020202020204" pitchFamily="34" charset="0"/>
              <a:buNone/>
            </a:pPr>
            <a:r>
              <a:rPr lang="en-US" b="1"/>
              <a:t>Human Oversight and Training</a:t>
            </a:r>
          </a:p>
          <a:p>
            <a:pPr marL="0" lvl="1" indent="0">
              <a:buFont typeface="Arial" panose="020B0604020202020204" pitchFamily="34" charset="0"/>
              <a:buNone/>
            </a:pPr>
            <a:r>
              <a:t>Balancing automation with human judgment and training HR in ethical AI ensures responsible recruitment innovation.</a:t>
            </a:r>
            <a:endParaRPr lang="en-US"/>
          </a:p>
          <a:p>
            <a:pPr marL="0" indent="0">
              <a:spcBef>
                <a:spcPts val="2500"/>
              </a:spcBef>
              <a:buFont typeface="Arial" panose="020B0604020202020204" pitchFamily="34" charset="0"/>
              <a:buNone/>
            </a:pPr>
            <a:r>
              <a:rPr lang="en-US" b="1"/>
              <a:t>Benefits of Ethical AI</a:t>
            </a:r>
          </a:p>
          <a:p>
            <a:pPr marL="0" lvl="1" indent="0">
              <a:buFont typeface="Arial" panose="020B0604020202020204" pitchFamily="34" charset="0"/>
              <a:buNone/>
            </a:pPr>
            <a:r>
              <a:t>Ethical AI builds trust, improves reputation, and promotes diversity and inclusion in hiring processes.</a:t>
            </a:r>
            <a:endParaRPr lang="en-US"/>
          </a:p>
        </p:txBody>
      </p:sp>
    </p:spTree>
    <p:extLst>
      <p:ext uri="{BB962C8B-B14F-4D97-AF65-F5344CB8AC3E}">
        <p14:creationId xmlns:p14="http://schemas.microsoft.com/office/powerpoint/2010/main" val="909872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C763-AF9C-B7E8-333C-87D17971E763}"/>
              </a:ext>
            </a:extLst>
          </p:cNvPr>
          <p:cNvSpPr>
            <a:spLocks noGrp="1"/>
          </p:cNvSpPr>
          <p:nvPr>
            <p:ph type="title"/>
          </p:nvPr>
        </p:nvSpPr>
        <p:spPr>
          <a:xfrm>
            <a:off x="612647" y="685800"/>
            <a:ext cx="6858000" cy="1111532"/>
          </a:xfrm>
        </p:spPr>
        <p:txBody>
          <a:bodyPr anchor="b">
            <a:normAutofit/>
          </a:bodyPr>
          <a:lstStyle/>
          <a:p>
            <a:r>
              <a:rPr lang="en-US" sz="3800"/>
              <a:t>Workforce Planning Strategies</a:t>
            </a:r>
          </a:p>
        </p:txBody>
      </p:sp>
      <p:sp>
        <p:nvSpPr>
          <p:cNvPr id="4" name="Content Placeholder 3">
            <a:extLst>
              <a:ext uri="{FF2B5EF4-FFF2-40B4-BE49-F238E27FC236}">
                <a16:creationId xmlns:a16="http://schemas.microsoft.com/office/drawing/2014/main" id="{4052C8CE-C6B8-C2F3-8BB2-C763D52673E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Future Skill Anticipation</a:t>
            </a:r>
          </a:p>
          <a:p>
            <a:pPr marL="0" lvl="1" indent="0">
              <a:buFont typeface="Arial" panose="020B0604020202020204" pitchFamily="34" charset="0"/>
              <a:buNone/>
            </a:pPr>
            <a:r>
              <a:t>Organizations must anticipate future skill needs by analyzing labor trends and forecasting talent gaps.</a:t>
            </a:r>
            <a:endParaRPr lang="en-US"/>
          </a:p>
          <a:p>
            <a:pPr marL="0" indent="0">
              <a:spcBef>
                <a:spcPts val="2500"/>
              </a:spcBef>
              <a:buFont typeface="Arial" panose="020B0604020202020204" pitchFamily="34" charset="0"/>
              <a:buNone/>
            </a:pPr>
            <a:r>
              <a:rPr lang="en-US" b="1"/>
              <a:t>Agile Hiring Models</a:t>
            </a:r>
          </a:p>
          <a:p>
            <a:pPr marL="0" lvl="1" indent="0">
              <a:buFont typeface="Arial" panose="020B0604020202020204" pitchFamily="34" charset="0"/>
              <a:buNone/>
            </a:pPr>
            <a:r>
              <a:t>Developing agile hiring models enables responsive talent acquisition aligned with business goals.</a:t>
            </a:r>
            <a:endParaRPr lang="en-US"/>
          </a:p>
          <a:p>
            <a:pPr marL="0" indent="0">
              <a:spcBef>
                <a:spcPts val="2500"/>
              </a:spcBef>
              <a:buFont typeface="Arial" panose="020B0604020202020204" pitchFamily="34" charset="0"/>
              <a:buNone/>
            </a:pPr>
            <a:r>
              <a:rPr lang="en-US" b="1"/>
              <a:t>AI and Analytics Role</a:t>
            </a:r>
          </a:p>
          <a:p>
            <a:pPr marL="0" lvl="1" indent="0">
              <a:buFont typeface="Arial" panose="020B0604020202020204" pitchFamily="34" charset="0"/>
              <a:buNone/>
            </a:pPr>
            <a:r>
              <a:t>AI and advanced analytics enhance planning accuracy and enable real-time talent management decisions.</a:t>
            </a:r>
            <a:endParaRPr lang="en-US"/>
          </a:p>
          <a:p>
            <a:pPr marL="0" indent="0">
              <a:spcBef>
                <a:spcPts val="2500"/>
              </a:spcBef>
              <a:buFont typeface="Arial" panose="020B0604020202020204" pitchFamily="34" charset="0"/>
              <a:buNone/>
            </a:pPr>
            <a:r>
              <a:rPr lang="en-US" b="1"/>
              <a:t>Employee Expectations</a:t>
            </a:r>
          </a:p>
          <a:p>
            <a:pPr marL="0" lvl="1" indent="0">
              <a:buFont typeface="Arial" panose="020B0604020202020204" pitchFamily="34" charset="0"/>
              <a:buNone/>
            </a:pPr>
            <a:r>
              <a:t>Effective workforce planning addresses flexibility, growth, and well-being to improve retention and productivity.</a:t>
            </a:r>
            <a:endParaRPr lang="en-US"/>
          </a:p>
        </p:txBody>
      </p:sp>
      <p:pic>
        <p:nvPicPr>
          <p:cNvPr id="5" name="Content Placeholder 4" descr="Shot of a pregnant executive leading a digital presentation to colleagues in a glass boardroom">
            <a:extLst>
              <a:ext uri="{FF2B5EF4-FFF2-40B4-BE49-F238E27FC236}">
                <a16:creationId xmlns:a16="http://schemas.microsoft.com/office/drawing/2014/main" id="{4D955447-C302-414C-A5E8-44196DA2B7BA}"/>
              </a:ext>
            </a:extLst>
          </p:cNvPr>
          <p:cNvPicPr>
            <a:picLocks noGrp="1" noChangeAspect="1"/>
          </p:cNvPicPr>
          <p:nvPr>
            <p:ph type="pic" sz="quarter" idx="13"/>
          </p:nvPr>
        </p:nvPicPr>
        <p:blipFill>
          <a:blip r:embed="rId3"/>
          <a:srcRect l="24641" r="35450" b="-1"/>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3659725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4FBDA-D81B-9D78-62E5-9436FEB8D4DA}"/>
              </a:ext>
            </a:extLst>
          </p:cNvPr>
          <p:cNvSpPr>
            <a:spLocks noGrp="1"/>
          </p:cNvSpPr>
          <p:nvPr>
            <p:ph type="ctrTitle"/>
          </p:nvPr>
        </p:nvSpPr>
        <p:spPr>
          <a:xfrm>
            <a:off x="609600" y="990600"/>
            <a:ext cx="10058400" cy="5029200"/>
          </a:xfrm>
        </p:spPr>
        <p:txBody>
          <a:bodyPr anchor="b">
            <a:normAutofit/>
          </a:bodyPr>
          <a:lstStyle/>
          <a:p>
            <a:r>
              <a:rPr lang="en-US" sz="7700"/>
              <a:t>Conclusion and Recommendations</a:t>
            </a:r>
          </a:p>
        </p:txBody>
      </p:sp>
    </p:spTree>
    <p:extLst>
      <p:ext uri="{BB962C8B-B14F-4D97-AF65-F5344CB8AC3E}">
        <p14:creationId xmlns:p14="http://schemas.microsoft.com/office/powerpoint/2010/main" val="3426719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1280-FAE6-6EAD-9D34-5A4995AD2DEE}"/>
              </a:ext>
            </a:extLst>
          </p:cNvPr>
          <p:cNvSpPr>
            <a:spLocks noGrp="1"/>
          </p:cNvSpPr>
          <p:nvPr>
            <p:ph type="title"/>
          </p:nvPr>
        </p:nvSpPr>
        <p:spPr>
          <a:xfrm>
            <a:off x="612647" y="1824824"/>
            <a:ext cx="6397753" cy="1527976"/>
          </a:xfrm>
        </p:spPr>
        <p:txBody>
          <a:bodyPr anchor="b">
            <a:normAutofit/>
          </a:bodyPr>
          <a:lstStyle/>
          <a:p>
            <a:r>
              <a:rPr lang="en-US" sz="3800"/>
              <a:t>Summary and Strategic Recommendations</a:t>
            </a:r>
          </a:p>
        </p:txBody>
      </p:sp>
      <p:graphicFrame>
        <p:nvGraphicFramePr>
          <p:cNvPr id="5" name="Content Placeholder 4">
            <a:extLst>
              <a:ext uri="{FF2B5EF4-FFF2-40B4-BE49-F238E27FC236}">
                <a16:creationId xmlns:a16="http://schemas.microsoft.com/office/drawing/2014/main" id="{A081BEB5-AE60-4CFB-91AE-AF6176733980}"/>
              </a:ext>
            </a:extLst>
          </p:cNvPr>
          <p:cNvGraphicFramePr>
            <a:graphicFrameLocks noGrp="1"/>
          </p:cNvGraphicFramePr>
          <p:nvPr>
            <p:ph sz="quarter" idx="13"/>
          </p:nvPr>
        </p:nvGraphicFramePr>
        <p:xfrm>
          <a:off x="663564" y="3505200"/>
          <a:ext cx="4467120" cy="1645198"/>
        </p:xfrm>
        <a:graphic>
          <a:graphicData uri="http://schemas.openxmlformats.org/drawingml/2006/table">
            <a:tbl>
              <a:tblPr firstRow="1" bandRow="1">
                <a:noFill/>
                <a:tableStyleId>{5C22544A-7EE6-4342-B048-85BDC9FD1C3A}</a:tableStyleId>
              </a:tblPr>
              <a:tblGrid>
                <a:gridCol w="2233560">
                  <a:extLst>
                    <a:ext uri="{9D8B030D-6E8A-4147-A177-3AD203B41FA5}">
                      <a16:colId xmlns:a16="http://schemas.microsoft.com/office/drawing/2014/main" val="2234781902"/>
                    </a:ext>
                  </a:extLst>
                </a:gridCol>
                <a:gridCol w="2233560">
                  <a:extLst>
                    <a:ext uri="{9D8B030D-6E8A-4147-A177-3AD203B41FA5}">
                      <a16:colId xmlns:a16="http://schemas.microsoft.com/office/drawing/2014/main" val="2403803895"/>
                    </a:ext>
                  </a:extLst>
                </a:gridCol>
              </a:tblGrid>
              <a:tr h="352266">
                <a:tc>
                  <a:txBody>
                    <a:bodyPr/>
                    <a:lstStyle/>
                    <a:p>
                      <a:pPr>
                        <a:buNone/>
                      </a:pPr>
                      <a:r>
                        <a:rPr lang="en-US" sz="1000" b="1" cap="all" spc="150">
                          <a:solidFill>
                            <a:schemeClr val="tx1"/>
                          </a:solidFill>
                        </a:rPr>
                        <a:t>Tool</a:t>
                      </a:r>
                    </a:p>
                  </a:txBody>
                  <a:tcPr marL="87099" marR="87099" marT="87099" marB="87099"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en-US" sz="1000" b="1" cap="all" spc="150">
                          <a:solidFill>
                            <a:schemeClr val="tx1"/>
                          </a:solidFill>
                        </a:rPr>
                        <a:t>Adoption Rate (%)</a:t>
                      </a:r>
                    </a:p>
                  </a:txBody>
                  <a:tcPr marL="87099" marR="87099" marT="87099" marB="87099" anchor="ctr">
                    <a:lnL w="12700" cmpd="sng">
                      <a:noFill/>
                    </a:lnL>
                    <a:lnR w="12700" cmpd="sng">
                      <a:noFill/>
                    </a:lnR>
                    <a:lnT w="6350" cap="flat" cmpd="sng" algn="ctr">
                      <a:noFill/>
                      <a:prstDash val="solid"/>
                    </a:lnT>
                    <a:lnB w="19050" cap="flat" cmpd="sng" algn="ctr">
                      <a:solidFill>
                        <a:schemeClr val="accent1"/>
                      </a:solidFill>
                      <a:prstDash val="solid"/>
                    </a:lnB>
                    <a:noFill/>
                  </a:tcPr>
                </a:tc>
                <a:extLst>
                  <a:ext uri="{0D108BD9-81ED-4DB2-BD59-A6C34878D82A}">
                    <a16:rowId xmlns:a16="http://schemas.microsoft.com/office/drawing/2014/main" val="327084506"/>
                  </a:ext>
                </a:extLst>
              </a:tr>
              <a:tr h="323233">
                <a:tc>
                  <a:txBody>
                    <a:bodyPr/>
                    <a:lstStyle/>
                    <a:p>
                      <a:pPr>
                        <a:buNone/>
                      </a:pPr>
                      <a:r>
                        <a:rPr lang="en-US" sz="800" b="1" cap="none" spc="0">
                          <a:solidFill>
                            <a:schemeClr val="tx1"/>
                          </a:solidFill>
                        </a:rPr>
                        <a:t>Resume Screening</a:t>
                      </a:r>
                    </a:p>
                  </a:txBody>
                  <a:tcPr marL="87099" marR="87099" marT="87099" marB="87099"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n-US" sz="800" cap="none" spc="0">
                          <a:solidFill>
                            <a:schemeClr val="tx1"/>
                          </a:solidFill>
                        </a:rPr>
                        <a:t>85</a:t>
                      </a:r>
                    </a:p>
                  </a:txBody>
                  <a:tcPr marL="87099" marR="87099" marT="87099" marB="87099"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extLst>
                  <a:ext uri="{0D108BD9-81ED-4DB2-BD59-A6C34878D82A}">
                    <a16:rowId xmlns:a16="http://schemas.microsoft.com/office/drawing/2014/main" val="4212874690"/>
                  </a:ext>
                </a:extLst>
              </a:tr>
              <a:tr h="323233">
                <a:tc>
                  <a:txBody>
                    <a:bodyPr/>
                    <a:lstStyle/>
                    <a:p>
                      <a:pPr>
                        <a:buNone/>
                      </a:pPr>
                      <a:r>
                        <a:rPr lang="en-US" sz="800" b="1" cap="none" spc="0">
                          <a:solidFill>
                            <a:schemeClr val="tx1"/>
                          </a:solidFill>
                        </a:rPr>
                        <a:t>Candidate Matching</a:t>
                      </a:r>
                    </a:p>
                  </a:txBody>
                  <a:tcPr marL="87099" marR="87099" marT="87099" marB="87099"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800" cap="none" spc="0">
                          <a:solidFill>
                            <a:schemeClr val="tx1"/>
                          </a:solidFill>
                        </a:rPr>
                        <a:t>78</a:t>
                      </a:r>
                    </a:p>
                  </a:txBody>
                  <a:tcPr marL="87099" marR="87099" marT="87099" marB="87099"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528251284"/>
                  </a:ext>
                </a:extLst>
              </a:tr>
              <a:tr h="323233">
                <a:tc>
                  <a:txBody>
                    <a:bodyPr/>
                    <a:lstStyle/>
                    <a:p>
                      <a:pPr>
                        <a:buNone/>
                      </a:pPr>
                      <a:r>
                        <a:rPr lang="en-US" sz="800" b="1" cap="none" spc="0">
                          <a:solidFill>
                            <a:schemeClr val="tx1"/>
                          </a:solidFill>
                        </a:rPr>
                        <a:t>Interview Analysis</a:t>
                      </a:r>
                    </a:p>
                  </a:txBody>
                  <a:tcPr marL="87099" marR="87099" marT="87099" marB="87099"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800" cap="none" spc="0">
                          <a:solidFill>
                            <a:schemeClr val="tx1"/>
                          </a:solidFill>
                        </a:rPr>
                        <a:t>65</a:t>
                      </a:r>
                    </a:p>
                  </a:txBody>
                  <a:tcPr marL="87099" marR="87099" marT="87099" marB="87099"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744134507"/>
                  </a:ext>
                </a:extLst>
              </a:tr>
              <a:tr h="323233">
                <a:tc>
                  <a:txBody>
                    <a:bodyPr/>
                    <a:lstStyle/>
                    <a:p>
                      <a:pPr>
                        <a:buNone/>
                      </a:pPr>
                      <a:r>
                        <a:rPr lang="en-US" sz="800" b="1" cap="none" spc="0">
                          <a:solidFill>
                            <a:schemeClr val="tx1"/>
                          </a:solidFill>
                        </a:rPr>
                        <a:t>Onboarding Automation</a:t>
                      </a:r>
                    </a:p>
                  </a:txBody>
                  <a:tcPr marL="87099" marR="87099" marT="87099" marB="87099"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tc>
                  <a:txBody>
                    <a:bodyPr/>
                    <a:lstStyle/>
                    <a:p>
                      <a:pPr>
                        <a:buNone/>
                      </a:pPr>
                      <a:r>
                        <a:rPr lang="en-US" sz="800" b="0" cap="none" spc="0">
                          <a:solidFill>
                            <a:schemeClr val="tx1"/>
                          </a:solidFill>
                        </a:rPr>
                        <a:t>72</a:t>
                      </a:r>
                    </a:p>
                  </a:txBody>
                  <a:tcPr marL="87099" marR="87099" marT="87099" marB="87099"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extLst>
                  <a:ext uri="{0D108BD9-81ED-4DB2-BD59-A6C34878D82A}">
                    <a16:rowId xmlns:a16="http://schemas.microsoft.com/office/drawing/2014/main" val="4057367274"/>
                  </a:ext>
                </a:extLst>
              </a:tr>
            </a:tbl>
          </a:graphicData>
        </a:graphic>
      </p:graphicFrame>
    </p:spTree>
    <p:extLst>
      <p:ext uri="{BB962C8B-B14F-4D97-AF65-F5344CB8AC3E}">
        <p14:creationId xmlns:p14="http://schemas.microsoft.com/office/powerpoint/2010/main" val="34081064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B702-A293-FAEC-A70C-3D53C98A5D68}"/>
              </a:ext>
            </a:extLst>
          </p:cNvPr>
          <p:cNvSpPr>
            <a:spLocks noGrp="1"/>
          </p:cNvSpPr>
          <p:nvPr>
            <p:ph type="ctrTitle"/>
          </p:nvPr>
        </p:nvSpPr>
        <p:spPr>
          <a:xfrm>
            <a:off x="609600" y="990600"/>
            <a:ext cx="10058400" cy="5029200"/>
          </a:xfrm>
        </p:spPr>
        <p:txBody>
          <a:bodyPr anchor="b">
            <a:normAutofit/>
          </a:bodyPr>
          <a:lstStyle/>
          <a:p>
            <a:r>
              <a:rPr lang="en-US"/>
              <a:t>Overview of 2026 Hiring Landscape</a:t>
            </a:r>
          </a:p>
        </p:txBody>
      </p:sp>
    </p:spTree>
    <p:extLst>
      <p:ext uri="{BB962C8B-B14F-4D97-AF65-F5344CB8AC3E}">
        <p14:creationId xmlns:p14="http://schemas.microsoft.com/office/powerpoint/2010/main" val="3039016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65BA-BEC6-65FE-A0D7-EA70B89FA8C1}"/>
              </a:ext>
            </a:extLst>
          </p:cNvPr>
          <p:cNvSpPr>
            <a:spLocks noGrp="1"/>
          </p:cNvSpPr>
          <p:nvPr>
            <p:ph type="title"/>
          </p:nvPr>
        </p:nvSpPr>
        <p:spPr>
          <a:xfrm>
            <a:off x="609599" y="685800"/>
            <a:ext cx="4564763" cy="1426798"/>
          </a:xfrm>
        </p:spPr>
        <p:txBody>
          <a:bodyPr anchor="b">
            <a:normAutofit/>
          </a:bodyPr>
          <a:lstStyle/>
          <a:p>
            <a:r>
              <a:rPr lang="en-US" sz="3400"/>
              <a:t>Introduction to 2026 Hiring Landscape</a:t>
            </a:r>
          </a:p>
        </p:txBody>
      </p:sp>
      <p:pic>
        <p:nvPicPr>
          <p:cNvPr id="5" name="Content Placeholder 4" descr="Social media network communication connection">
            <a:extLst>
              <a:ext uri="{FF2B5EF4-FFF2-40B4-BE49-F238E27FC236}">
                <a16:creationId xmlns:a16="http://schemas.microsoft.com/office/drawing/2014/main" id="{60272592-900C-416F-A91F-D6EF2A79586B}"/>
              </a:ext>
            </a:extLst>
          </p:cNvPr>
          <p:cNvPicPr>
            <a:picLocks noGrp="1" noChangeAspect="1"/>
          </p:cNvPicPr>
          <p:nvPr>
            <p:ph type="pic" sz="quarter" idx="15"/>
          </p:nvPr>
        </p:nvPicPr>
        <p:blipFill>
          <a:blip r:embed="rId3"/>
          <a:stretch/>
        </p:blipFill>
        <p:spPr>
          <a:xfrm>
            <a:off x="609599" y="2809409"/>
            <a:ext cx="4564763" cy="3046979"/>
          </a:xfrm>
          <a:prstGeom prst="rect">
            <a:avLst/>
          </a:prstGeom>
          <a:noFill/>
        </p:spPr>
      </p:pic>
      <p:sp>
        <p:nvSpPr>
          <p:cNvPr id="4" name="Content Placeholder 3">
            <a:extLst>
              <a:ext uri="{FF2B5EF4-FFF2-40B4-BE49-F238E27FC236}">
                <a16:creationId xmlns:a16="http://schemas.microsoft.com/office/drawing/2014/main" id="{20D1F835-AA2B-8526-C7DB-9773EA11008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90060" y="685800"/>
            <a:ext cx="5792341" cy="5465398"/>
          </a:xfrm>
        </p:spPr>
        <p:txBody>
          <a:bodyPr>
            <a:normAutofit/>
          </a:bodyPr>
          <a:lstStyle/>
          <a:p>
            <a:pPr marL="0" indent="0">
              <a:spcBef>
                <a:spcPts val="2500"/>
              </a:spcBef>
              <a:buFont typeface="Arial" panose="020B0604020202020204" pitchFamily="34" charset="0"/>
              <a:buNone/>
            </a:pPr>
            <a:r>
              <a:rPr lang="en-US" b="1"/>
              <a:t>Technological Advancements</a:t>
            </a:r>
          </a:p>
          <a:p>
            <a:pPr marL="0" lvl="1" indent="0">
              <a:buFont typeface="Arial" panose="020B0604020202020204" pitchFamily="34" charset="0"/>
              <a:buNone/>
            </a:pPr>
            <a:r>
              <a:t>AI-powered tools streamline sourcing, screening, and onboarding for efficient and personalized recruitment.</a:t>
            </a:r>
            <a:endParaRPr lang="en-US"/>
          </a:p>
          <a:p>
            <a:pPr marL="0" indent="0">
              <a:spcBef>
                <a:spcPts val="2500"/>
              </a:spcBef>
              <a:buFont typeface="Arial" panose="020B0604020202020204" pitchFamily="34" charset="0"/>
              <a:buNone/>
            </a:pPr>
            <a:r>
              <a:rPr lang="en-US" b="1"/>
              <a:t>Remote and Hybrid Work</a:t>
            </a:r>
          </a:p>
          <a:p>
            <a:pPr marL="0" lvl="1" indent="0">
              <a:buFont typeface="Arial" panose="020B0604020202020204" pitchFamily="34" charset="0"/>
              <a:buNone/>
            </a:pPr>
            <a:r>
              <a:t>Remote and hybrid models expand talent pools beyond geographic boundaries, increasing competition.</a:t>
            </a:r>
            <a:endParaRPr lang="en-US"/>
          </a:p>
          <a:p>
            <a:pPr marL="0" indent="0">
              <a:spcBef>
                <a:spcPts val="2500"/>
              </a:spcBef>
              <a:buFont typeface="Arial" panose="020B0604020202020204" pitchFamily="34" charset="0"/>
              <a:buNone/>
            </a:pPr>
            <a:r>
              <a:rPr lang="en-US" b="1"/>
              <a:t>Skills-First Hiring</a:t>
            </a:r>
          </a:p>
          <a:p>
            <a:pPr marL="0" lvl="1" indent="0">
              <a:buFont typeface="Arial" panose="020B0604020202020204" pitchFamily="34" charset="0"/>
              <a:buNone/>
            </a:pPr>
            <a:r>
              <a:t>Focus on relevant skills over formal education democratizes access to job opportunities.</a:t>
            </a:r>
            <a:endParaRPr lang="en-US"/>
          </a:p>
          <a:p>
            <a:pPr marL="0" indent="0">
              <a:spcBef>
                <a:spcPts val="2500"/>
              </a:spcBef>
              <a:buFont typeface="Arial" panose="020B0604020202020204" pitchFamily="34" charset="0"/>
              <a:buNone/>
            </a:pPr>
            <a:r>
              <a:rPr lang="en-US" b="1"/>
              <a:t>Strategic Workforce Planning</a:t>
            </a:r>
          </a:p>
          <a:p>
            <a:pPr marL="0" lvl="1" indent="0">
              <a:buFont typeface="Arial" panose="020B0604020202020204" pitchFamily="34" charset="0"/>
              <a:buNone/>
            </a:pPr>
            <a:r>
              <a:t>Ethical AI and strategic planning ensure resilience amid economic uncertainties and digital disruption.</a:t>
            </a:r>
            <a:endParaRPr lang="en-US"/>
          </a:p>
        </p:txBody>
      </p:sp>
    </p:spTree>
    <p:extLst>
      <p:ext uri="{BB962C8B-B14F-4D97-AF65-F5344CB8AC3E}">
        <p14:creationId xmlns:p14="http://schemas.microsoft.com/office/powerpoint/2010/main" val="846572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229A-CFA3-F78D-677A-3D4A33590018}"/>
              </a:ext>
            </a:extLst>
          </p:cNvPr>
          <p:cNvSpPr>
            <a:spLocks noGrp="1"/>
          </p:cNvSpPr>
          <p:nvPr>
            <p:ph type="ctrTitle"/>
          </p:nvPr>
        </p:nvSpPr>
        <p:spPr>
          <a:xfrm>
            <a:off x="609600" y="990600"/>
            <a:ext cx="10058400" cy="5029200"/>
          </a:xfrm>
        </p:spPr>
        <p:txBody>
          <a:bodyPr anchor="b">
            <a:normAutofit/>
          </a:bodyPr>
          <a:lstStyle/>
          <a:p>
            <a:r>
              <a:rPr lang="en-US" sz="9400"/>
              <a:t>Technological Advancements in Recruitment</a:t>
            </a:r>
          </a:p>
        </p:txBody>
      </p:sp>
    </p:spTree>
    <p:extLst>
      <p:ext uri="{BB962C8B-B14F-4D97-AF65-F5344CB8AC3E}">
        <p14:creationId xmlns:p14="http://schemas.microsoft.com/office/powerpoint/2010/main" val="281243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77B3-9542-144A-64AF-0768F1CEFA4A}"/>
              </a:ext>
            </a:extLst>
          </p:cNvPr>
          <p:cNvSpPr>
            <a:spLocks noGrp="1"/>
          </p:cNvSpPr>
          <p:nvPr>
            <p:ph type="title"/>
          </p:nvPr>
        </p:nvSpPr>
        <p:spPr>
          <a:xfrm>
            <a:off x="609599" y="685800"/>
            <a:ext cx="4564763" cy="1426798"/>
          </a:xfrm>
        </p:spPr>
        <p:txBody>
          <a:bodyPr anchor="b">
            <a:normAutofit/>
          </a:bodyPr>
          <a:lstStyle/>
          <a:p>
            <a:r>
              <a:rPr lang="en-US" sz="5000"/>
              <a:t>AI-Driven Recruitment</a:t>
            </a:r>
          </a:p>
        </p:txBody>
      </p:sp>
      <p:pic>
        <p:nvPicPr>
          <p:cNvPr id="5" name="Content Placeholder 4" descr="Woman Getting to work on her code with virtual screen">
            <a:extLst>
              <a:ext uri="{FF2B5EF4-FFF2-40B4-BE49-F238E27FC236}">
                <a16:creationId xmlns:a16="http://schemas.microsoft.com/office/drawing/2014/main" id="{9DC37CB4-DEBD-4386-AF76-83DCF447B7B6}"/>
              </a:ext>
            </a:extLst>
          </p:cNvPr>
          <p:cNvPicPr>
            <a:picLocks noGrp="1" noChangeAspect="1"/>
          </p:cNvPicPr>
          <p:nvPr>
            <p:ph type="pic" sz="quarter" idx="15"/>
          </p:nvPr>
        </p:nvPicPr>
        <p:blipFill>
          <a:blip r:embed="rId3"/>
          <a:srcRect l="18101" r="11294" b="2"/>
          <a:stretch>
            <a:fillRect/>
          </a:stretch>
        </p:blipFill>
        <p:spPr>
          <a:xfrm>
            <a:off x="609599" y="2514600"/>
            <a:ext cx="4564763" cy="3636598"/>
          </a:xfrm>
          <a:prstGeom prst="rect">
            <a:avLst/>
          </a:prstGeom>
          <a:noFill/>
        </p:spPr>
      </p:pic>
      <p:sp>
        <p:nvSpPr>
          <p:cNvPr id="4" name="Content Placeholder 3">
            <a:extLst>
              <a:ext uri="{FF2B5EF4-FFF2-40B4-BE49-F238E27FC236}">
                <a16:creationId xmlns:a16="http://schemas.microsoft.com/office/drawing/2014/main" id="{0356A78D-8F46-E178-C16C-F2550A74C65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90060" y="685800"/>
            <a:ext cx="5792341" cy="5465398"/>
          </a:xfrm>
        </p:spPr>
        <p:txBody>
          <a:bodyPr>
            <a:normAutofit/>
          </a:bodyPr>
          <a:lstStyle/>
          <a:p>
            <a:pPr marL="0" indent="0">
              <a:spcBef>
                <a:spcPts val="2500"/>
              </a:spcBef>
              <a:buFont typeface="Arial" panose="020B0604020202020204" pitchFamily="34" charset="0"/>
              <a:buNone/>
            </a:pPr>
            <a:r>
              <a:rPr lang="en-US" b="1"/>
              <a:t>AI Automation in Hiring</a:t>
            </a:r>
          </a:p>
          <a:p>
            <a:pPr marL="0" lvl="1" indent="0">
              <a:buFont typeface="Arial" panose="020B0604020202020204" pitchFamily="34" charset="0"/>
              <a:buNone/>
            </a:pPr>
            <a:r>
              <a:t>AI automates candidate sourcing, screening, and engagement, increasing recruitment efficiency and accuracy.</a:t>
            </a:r>
            <a:endParaRPr lang="en-US"/>
          </a:p>
          <a:p>
            <a:pPr marL="0" indent="0">
              <a:spcBef>
                <a:spcPts val="2500"/>
              </a:spcBef>
              <a:buFont typeface="Arial" panose="020B0604020202020204" pitchFamily="34" charset="0"/>
              <a:buNone/>
            </a:pPr>
            <a:r>
              <a:rPr lang="en-US" b="1"/>
              <a:t>Virtual Hiring Assistants</a:t>
            </a:r>
          </a:p>
          <a:p>
            <a:pPr marL="0" lvl="1" indent="0">
              <a:buFont typeface="Arial" panose="020B0604020202020204" pitchFamily="34" charset="0"/>
              <a:buNone/>
            </a:pPr>
            <a:r>
              <a:t>Virtual assistants provide real-time application guidance and personalized candidate support.</a:t>
            </a:r>
            <a:endParaRPr lang="en-US"/>
          </a:p>
          <a:p>
            <a:pPr marL="0" indent="0">
              <a:spcBef>
                <a:spcPts val="2500"/>
              </a:spcBef>
              <a:buFont typeface="Arial" panose="020B0604020202020204" pitchFamily="34" charset="0"/>
              <a:buNone/>
            </a:pPr>
            <a:r>
              <a:rPr lang="en-US" b="1"/>
              <a:t>Predictive Analytics Benefits</a:t>
            </a:r>
          </a:p>
          <a:p>
            <a:pPr marL="0" lvl="1" indent="0">
              <a:buFont typeface="Arial" panose="020B0604020202020204" pitchFamily="34" charset="0"/>
              <a:buNone/>
            </a:pPr>
            <a:r>
              <a:t>Predictive analytics forecast candidate retention and performance, supporting better hiring decisions.</a:t>
            </a:r>
            <a:endParaRPr lang="en-US"/>
          </a:p>
          <a:p>
            <a:pPr marL="0" indent="0">
              <a:spcBef>
                <a:spcPts val="2500"/>
              </a:spcBef>
              <a:buFont typeface="Arial" panose="020B0604020202020204" pitchFamily="34" charset="0"/>
              <a:buNone/>
            </a:pPr>
            <a:r>
              <a:rPr lang="en-US" b="1"/>
              <a:t>Ethical AI in Recruitment</a:t>
            </a:r>
          </a:p>
          <a:p>
            <a:pPr marL="0" lvl="1" indent="0">
              <a:buFont typeface="Arial" panose="020B0604020202020204" pitchFamily="34" charset="0"/>
              <a:buNone/>
            </a:pPr>
            <a:r>
              <a:t>Ethical AI use ensures transparency, fairness, and reduces bias to promote diversity and inclusion.</a:t>
            </a:r>
            <a:endParaRPr lang="en-US"/>
          </a:p>
        </p:txBody>
      </p:sp>
    </p:spTree>
    <p:extLst>
      <p:ext uri="{BB962C8B-B14F-4D97-AF65-F5344CB8AC3E}">
        <p14:creationId xmlns:p14="http://schemas.microsoft.com/office/powerpoint/2010/main" val="1864568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313C-F185-5CEC-4AA4-88D9D56F7176}"/>
              </a:ext>
            </a:extLst>
          </p:cNvPr>
          <p:cNvSpPr>
            <a:spLocks noGrp="1"/>
          </p:cNvSpPr>
          <p:nvPr>
            <p:ph type="title"/>
          </p:nvPr>
        </p:nvSpPr>
        <p:spPr>
          <a:xfrm>
            <a:off x="612647" y="685800"/>
            <a:ext cx="6858000" cy="1111532"/>
          </a:xfrm>
        </p:spPr>
        <p:txBody>
          <a:bodyPr anchor="b">
            <a:normAutofit/>
          </a:bodyPr>
          <a:lstStyle/>
          <a:p>
            <a:r>
              <a:rPr lang="en-US" sz="3800"/>
              <a:t>Predictive Analytics and Data-Driven Hiring</a:t>
            </a:r>
          </a:p>
        </p:txBody>
      </p:sp>
      <p:sp>
        <p:nvSpPr>
          <p:cNvPr id="4" name="Content Placeholder 3">
            <a:extLst>
              <a:ext uri="{FF2B5EF4-FFF2-40B4-BE49-F238E27FC236}">
                <a16:creationId xmlns:a16="http://schemas.microsoft.com/office/drawing/2014/main" id="{1C3192EC-B181-4112-F3BA-30371D11FF3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KPIs in Recruitment</a:t>
            </a:r>
          </a:p>
          <a:p>
            <a:pPr marL="0" lvl="1" indent="0">
              <a:buFont typeface="Arial" panose="020B0604020202020204" pitchFamily="34" charset="0"/>
              <a:buNone/>
            </a:pPr>
            <a:r>
              <a:t>Recruitment relies on KPIs like time-to-hire, cost-per-hire, quality-of-hire, and retention to measure success.</a:t>
            </a:r>
            <a:endParaRPr lang="en-US"/>
          </a:p>
          <a:p>
            <a:pPr marL="0" indent="0">
              <a:spcBef>
                <a:spcPts val="2500"/>
              </a:spcBef>
              <a:buFont typeface="Arial" panose="020B0604020202020204" pitchFamily="34" charset="0"/>
              <a:buNone/>
            </a:pPr>
            <a:r>
              <a:rPr lang="en-US" b="1"/>
              <a:t>Advanced HR Tech Tools</a:t>
            </a:r>
          </a:p>
          <a:p>
            <a:pPr marL="0" lvl="1" indent="0">
              <a:buFont typeface="Arial" panose="020B0604020202020204" pitchFamily="34" charset="0"/>
              <a:buNone/>
            </a:pPr>
            <a:r>
              <a:t>Integrated HR tech stacks offer real-time insights into hiring bottlenecks and return on investment.</a:t>
            </a:r>
            <a:endParaRPr lang="en-US"/>
          </a:p>
          <a:p>
            <a:pPr marL="0" indent="0">
              <a:spcBef>
                <a:spcPts val="2500"/>
              </a:spcBef>
              <a:buFont typeface="Arial" panose="020B0604020202020204" pitchFamily="34" charset="0"/>
              <a:buNone/>
            </a:pPr>
            <a:r>
              <a:rPr lang="en-US" b="1"/>
              <a:t>Predictive Hiring Models</a:t>
            </a:r>
          </a:p>
          <a:p>
            <a:pPr marL="0" lvl="1" indent="0">
              <a:buFont typeface="Arial" panose="020B0604020202020204" pitchFamily="34" charset="0"/>
              <a:buNone/>
            </a:pPr>
            <a:r>
              <a:t>Predictive models analyze data to identify candidates with high potential for success and retention.</a:t>
            </a:r>
            <a:endParaRPr lang="en-US"/>
          </a:p>
          <a:p>
            <a:pPr marL="0" indent="0">
              <a:spcBef>
                <a:spcPts val="2500"/>
              </a:spcBef>
              <a:buFont typeface="Arial" panose="020B0604020202020204" pitchFamily="34" charset="0"/>
              <a:buNone/>
            </a:pPr>
            <a:r>
              <a:rPr lang="en-US" b="1"/>
              <a:t>Data-Driven Hiring Culture</a:t>
            </a:r>
          </a:p>
          <a:p>
            <a:pPr marL="0" lvl="1" indent="0">
              <a:buFont typeface="Arial" panose="020B0604020202020204" pitchFamily="34" charset="0"/>
              <a:buNone/>
            </a:pPr>
            <a:r>
              <a:t>Data-driven hiring encourages accountability, continuous improvement, and enhanced workforce performance.</a:t>
            </a:r>
            <a:endParaRPr lang="en-US"/>
          </a:p>
        </p:txBody>
      </p:sp>
      <p:pic>
        <p:nvPicPr>
          <p:cNvPr id="5" name="Content Placeholder 4" descr="Shoulder view of an unrecognizable woman holding a digital pen and using it for tablet in front of her. Whole touch screen is visible.">
            <a:extLst>
              <a:ext uri="{FF2B5EF4-FFF2-40B4-BE49-F238E27FC236}">
                <a16:creationId xmlns:a16="http://schemas.microsoft.com/office/drawing/2014/main" id="{904B0E11-0B8D-4CD9-9BD8-E08AC2E16776}"/>
              </a:ext>
            </a:extLst>
          </p:cNvPr>
          <p:cNvPicPr>
            <a:picLocks noGrp="1" noChangeAspect="1"/>
          </p:cNvPicPr>
          <p:nvPr>
            <p:ph type="pic" sz="quarter" idx="13"/>
          </p:nvPr>
        </p:nvPicPr>
        <p:blipFill>
          <a:blip r:embed="rId3"/>
          <a:srcRect l="33148" r="26643" b="-2"/>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2688192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0D35-94AF-DB6B-6A22-36F12B39025A}"/>
              </a:ext>
            </a:extLst>
          </p:cNvPr>
          <p:cNvSpPr>
            <a:spLocks noGrp="1"/>
          </p:cNvSpPr>
          <p:nvPr>
            <p:ph type="ctrTitle"/>
          </p:nvPr>
        </p:nvSpPr>
        <p:spPr>
          <a:xfrm>
            <a:off x="609600" y="990600"/>
            <a:ext cx="10058400" cy="5029200"/>
          </a:xfrm>
        </p:spPr>
        <p:txBody>
          <a:bodyPr anchor="b">
            <a:normAutofit/>
          </a:bodyPr>
          <a:lstStyle/>
          <a:p>
            <a:r>
              <a:rPr lang="en-US"/>
              <a:t>Evolving Hiring Models</a:t>
            </a:r>
          </a:p>
        </p:txBody>
      </p:sp>
    </p:spTree>
    <p:extLst>
      <p:ext uri="{BB962C8B-B14F-4D97-AF65-F5344CB8AC3E}">
        <p14:creationId xmlns:p14="http://schemas.microsoft.com/office/powerpoint/2010/main" val="1562320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2B33-F5E5-7062-6E89-A23944D3FE3F}"/>
              </a:ext>
            </a:extLst>
          </p:cNvPr>
          <p:cNvSpPr>
            <a:spLocks noGrp="1"/>
          </p:cNvSpPr>
          <p:nvPr>
            <p:ph type="title"/>
          </p:nvPr>
        </p:nvSpPr>
        <p:spPr>
          <a:xfrm>
            <a:off x="612647" y="1824824"/>
            <a:ext cx="6397753" cy="1527976"/>
          </a:xfrm>
        </p:spPr>
        <p:txBody>
          <a:bodyPr anchor="b">
            <a:normAutofit/>
          </a:bodyPr>
          <a:lstStyle/>
          <a:p>
            <a:r>
              <a:rPr lang="en-US"/>
              <a:t>Skills-First Hiring</a:t>
            </a:r>
          </a:p>
        </p:txBody>
      </p:sp>
      <p:graphicFrame>
        <p:nvGraphicFramePr>
          <p:cNvPr id="5" name="Content Placeholder 4">
            <a:extLst>
              <a:ext uri="{FF2B5EF4-FFF2-40B4-BE49-F238E27FC236}">
                <a16:creationId xmlns:a16="http://schemas.microsoft.com/office/drawing/2014/main" id="{186A9194-1194-4A96-8B4B-8B86B3D6B3B2}"/>
              </a:ext>
            </a:extLst>
          </p:cNvPr>
          <p:cNvGraphicFramePr>
            <a:graphicFrameLocks noGrp="1"/>
          </p:cNvGraphicFramePr>
          <p:nvPr>
            <p:ph sz="quarter" idx="13"/>
          </p:nvPr>
        </p:nvGraphicFramePr>
        <p:xfrm>
          <a:off x="828262" y="3505200"/>
          <a:ext cx="4137724" cy="1645199"/>
        </p:xfrm>
        <a:graphic>
          <a:graphicData uri="http://schemas.openxmlformats.org/drawingml/2006/table">
            <a:tbl>
              <a:tblPr firstRow="1" bandRow="1">
                <a:noFill/>
                <a:tableStyleId>{5C22544A-7EE6-4342-B048-85BDC9FD1C3A}</a:tableStyleId>
              </a:tblPr>
              <a:tblGrid>
                <a:gridCol w="2068862">
                  <a:extLst>
                    <a:ext uri="{9D8B030D-6E8A-4147-A177-3AD203B41FA5}">
                      <a16:colId xmlns:a16="http://schemas.microsoft.com/office/drawing/2014/main" val="3039997691"/>
                    </a:ext>
                  </a:extLst>
                </a:gridCol>
                <a:gridCol w="2068862">
                  <a:extLst>
                    <a:ext uri="{9D8B030D-6E8A-4147-A177-3AD203B41FA5}">
                      <a16:colId xmlns:a16="http://schemas.microsoft.com/office/drawing/2014/main" val="921153110"/>
                    </a:ext>
                  </a:extLst>
                </a:gridCol>
              </a:tblGrid>
              <a:tr h="723225">
                <a:tc>
                  <a:txBody>
                    <a:bodyPr/>
                    <a:lstStyle/>
                    <a:p>
                      <a:pPr>
                        <a:buNone/>
                      </a:pPr>
                      <a:r>
                        <a:rPr lang="en-US" sz="1400" b="1" cap="all" spc="150">
                          <a:solidFill>
                            <a:schemeClr val="tx1"/>
                          </a:solidFill>
                        </a:rPr>
                        <a:t>Hiring Method</a:t>
                      </a:r>
                    </a:p>
                  </a:txBody>
                  <a:tcPr marL="124218" marR="124218" marT="124218" marB="124218" anchor="ctr">
                    <a:lnL w="12700" cmpd="sng">
                      <a:noFill/>
                    </a:lnL>
                    <a:lnR w="12700" cmpd="sng">
                      <a:noFill/>
                    </a:lnR>
                    <a:lnT w="6350" cap="flat" cmpd="sng" algn="ctr">
                      <a:noFill/>
                      <a:prstDash val="solid"/>
                    </a:lnT>
                    <a:lnB w="19050" cap="flat" cmpd="sng" algn="ctr">
                      <a:noFill/>
                      <a:prstDash val="solid"/>
                    </a:lnB>
                    <a:solidFill>
                      <a:schemeClr val="accent1">
                        <a:lumMod val="40000"/>
                        <a:lumOff val="60000"/>
                      </a:schemeClr>
                    </a:solidFill>
                  </a:tcPr>
                </a:tc>
                <a:tc>
                  <a:txBody>
                    <a:bodyPr/>
                    <a:lstStyle/>
                    <a:p>
                      <a:pPr>
                        <a:buNone/>
                      </a:pPr>
                      <a:r>
                        <a:rPr lang="en-US" sz="1400" b="1" cap="all" spc="150">
                          <a:solidFill>
                            <a:schemeClr val="tx1"/>
                          </a:solidFill>
                        </a:rPr>
                        <a:t>Effectiveness Score</a:t>
                      </a:r>
                    </a:p>
                  </a:txBody>
                  <a:tcPr marL="124218" marR="124218" marT="124218" marB="124218" anchor="ctr">
                    <a:lnL w="12700" cmpd="sng">
                      <a:noFill/>
                    </a:lnL>
                    <a:lnR w="12700" cmpd="sng">
                      <a:noFill/>
                    </a:lnR>
                    <a:lnT w="6350" cap="flat" cmpd="sng" algn="ctr">
                      <a:noFill/>
                      <a:prstDash val="solid"/>
                    </a:lnT>
                    <a:lnB w="19050" cap="flat" cmpd="sng" algn="ctr">
                      <a:noFill/>
                      <a:prstDash val="solid"/>
                    </a:lnB>
                    <a:solidFill>
                      <a:schemeClr val="accent1">
                        <a:lumMod val="40000"/>
                        <a:lumOff val="60000"/>
                      </a:schemeClr>
                    </a:solidFill>
                  </a:tcPr>
                </a:tc>
                <a:extLst>
                  <a:ext uri="{0D108BD9-81ED-4DB2-BD59-A6C34878D82A}">
                    <a16:rowId xmlns:a16="http://schemas.microsoft.com/office/drawing/2014/main" val="2237989084"/>
                  </a:ext>
                </a:extLst>
              </a:tr>
              <a:tr h="460987">
                <a:tc>
                  <a:txBody>
                    <a:bodyPr/>
                    <a:lstStyle/>
                    <a:p>
                      <a:pPr>
                        <a:buNone/>
                      </a:pPr>
                      <a:r>
                        <a:rPr lang="en-US" sz="1200" b="1" cap="none" spc="0">
                          <a:solidFill>
                            <a:schemeClr val="tx1"/>
                          </a:solidFill>
                        </a:rPr>
                        <a:t>Degree-Based</a:t>
                      </a:r>
                    </a:p>
                  </a:txBody>
                  <a:tcPr marL="124218" marR="124218" marT="124218" marB="124218" anchor="ctr">
                    <a:lnL w="12700" cmpd="sng">
                      <a:noFill/>
                      <a:prstDash val="solid"/>
                    </a:lnL>
                    <a:lnR w="12700" cmpd="sng">
                      <a:noFill/>
                      <a:prstDash val="solid"/>
                    </a:lnR>
                    <a:lnT w="19050" cap="flat" cmpd="sng" algn="ctr">
                      <a:noFill/>
                      <a:prstDash val="solid"/>
                    </a:lnT>
                    <a:lnB w="12700" cmpd="sng">
                      <a:noFill/>
                      <a:prstDash val="solid"/>
                    </a:lnB>
                    <a:noFill/>
                  </a:tcPr>
                </a:tc>
                <a:tc>
                  <a:txBody>
                    <a:bodyPr/>
                    <a:lstStyle/>
                    <a:p>
                      <a:pPr>
                        <a:buNone/>
                      </a:pPr>
                      <a:r>
                        <a:rPr lang="en-US" sz="1200" cap="none" spc="0">
                          <a:solidFill>
                            <a:schemeClr val="tx1"/>
                          </a:solidFill>
                        </a:rPr>
                        <a:t>70</a:t>
                      </a:r>
                    </a:p>
                  </a:txBody>
                  <a:tcPr marL="124218" marR="124218" marT="124218" marB="124218" anchor="ctr">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1873044884"/>
                  </a:ext>
                </a:extLst>
              </a:tr>
              <a:tr h="460987">
                <a:tc>
                  <a:txBody>
                    <a:bodyPr/>
                    <a:lstStyle/>
                    <a:p>
                      <a:pPr>
                        <a:buNone/>
                      </a:pPr>
                      <a:r>
                        <a:rPr lang="en-US" sz="1200" b="1" cap="none" spc="0">
                          <a:solidFill>
                            <a:schemeClr val="tx1"/>
                          </a:solidFill>
                        </a:rPr>
                        <a:t>Skills-Based</a:t>
                      </a:r>
                    </a:p>
                  </a:txBody>
                  <a:tcPr marL="124218" marR="124218" marT="124218" marB="12421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buNone/>
                      </a:pPr>
                      <a:r>
                        <a:rPr lang="en-US" sz="1200" cap="none" spc="0">
                          <a:solidFill>
                            <a:schemeClr val="tx1"/>
                          </a:solidFill>
                        </a:rPr>
                        <a:t>90</a:t>
                      </a:r>
                    </a:p>
                  </a:txBody>
                  <a:tcPr marL="124218" marR="124218" marT="124218" marB="124218"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660053073"/>
                  </a:ext>
                </a:extLst>
              </a:tr>
            </a:tbl>
          </a:graphicData>
        </a:graphic>
      </p:graphicFrame>
    </p:spTree>
    <p:extLst>
      <p:ext uri="{BB962C8B-B14F-4D97-AF65-F5344CB8AC3E}">
        <p14:creationId xmlns:p14="http://schemas.microsoft.com/office/powerpoint/2010/main" val="32669697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38CB-2948-4706-6F1E-F42C932AD3FA}"/>
              </a:ext>
            </a:extLst>
          </p:cNvPr>
          <p:cNvSpPr>
            <a:spLocks noGrp="1"/>
          </p:cNvSpPr>
          <p:nvPr>
            <p:ph type="title"/>
          </p:nvPr>
        </p:nvSpPr>
        <p:spPr>
          <a:xfrm>
            <a:off x="612647" y="1824824"/>
            <a:ext cx="6397753" cy="1527976"/>
          </a:xfrm>
        </p:spPr>
        <p:txBody>
          <a:bodyPr anchor="b">
            <a:normAutofit/>
          </a:bodyPr>
          <a:lstStyle/>
          <a:p>
            <a:r>
              <a:rPr lang="en-US" sz="5000"/>
              <a:t>Remote and Hybrid Work Models</a:t>
            </a:r>
          </a:p>
        </p:txBody>
      </p:sp>
      <p:graphicFrame>
        <p:nvGraphicFramePr>
          <p:cNvPr id="5" name="Content Placeholder 4">
            <a:extLst>
              <a:ext uri="{FF2B5EF4-FFF2-40B4-BE49-F238E27FC236}">
                <a16:creationId xmlns:a16="http://schemas.microsoft.com/office/drawing/2014/main" id="{ADE0E93B-5FDD-4E58-B159-3B7779900919}"/>
              </a:ext>
            </a:extLst>
          </p:cNvPr>
          <p:cNvGraphicFramePr>
            <a:graphicFrameLocks noGrp="1"/>
          </p:cNvGraphicFramePr>
          <p:nvPr>
            <p:ph sz="quarter" idx="13"/>
          </p:nvPr>
        </p:nvGraphicFramePr>
        <p:xfrm>
          <a:off x="612647" y="3590958"/>
          <a:ext cx="4568954" cy="1473685"/>
        </p:xfrm>
        <a:graphic>
          <a:graphicData uri="http://schemas.openxmlformats.org/drawingml/2006/table">
            <a:tbl>
              <a:tblPr firstRow="1" bandRow="1">
                <a:noFill/>
                <a:tableStyleId>{5C22544A-7EE6-4342-B048-85BDC9FD1C3A}</a:tableStyleId>
              </a:tblPr>
              <a:tblGrid>
                <a:gridCol w="2284477">
                  <a:extLst>
                    <a:ext uri="{9D8B030D-6E8A-4147-A177-3AD203B41FA5}">
                      <a16:colId xmlns:a16="http://schemas.microsoft.com/office/drawing/2014/main" val="1455512911"/>
                    </a:ext>
                  </a:extLst>
                </a:gridCol>
                <a:gridCol w="2284477">
                  <a:extLst>
                    <a:ext uri="{9D8B030D-6E8A-4147-A177-3AD203B41FA5}">
                      <a16:colId xmlns:a16="http://schemas.microsoft.com/office/drawing/2014/main" val="517603804"/>
                    </a:ext>
                  </a:extLst>
                </a:gridCol>
              </a:tblGrid>
              <a:tr h="392695">
                <a:tc>
                  <a:txBody>
                    <a:bodyPr/>
                    <a:lstStyle/>
                    <a:p>
                      <a:pPr>
                        <a:buNone/>
                      </a:pPr>
                      <a:r>
                        <a:rPr lang="en-US" sz="1100" b="1" cap="all" spc="150">
                          <a:solidFill>
                            <a:schemeClr val="tx1"/>
                          </a:solidFill>
                        </a:rPr>
                        <a:t>Work Model</a:t>
                      </a:r>
                    </a:p>
                  </a:txBody>
                  <a:tcPr marL="97095" marR="97095" marT="97095" marB="97095" anchor="ctr">
                    <a:lnL w="12700" cmpd="sng">
                      <a:noFill/>
                    </a:lnL>
                    <a:lnR w="12700" cmpd="sng">
                      <a:noFill/>
                    </a:lnR>
                    <a:lnT w="6350" cap="flat" cmpd="sng" algn="ctr">
                      <a:noFill/>
                      <a:prstDash val="solid"/>
                    </a:lnT>
                    <a:lnB w="19050" cap="flat" cmpd="sng" algn="ctr">
                      <a:noFill/>
                      <a:prstDash val="solid"/>
                    </a:lnB>
                    <a:solidFill>
                      <a:schemeClr val="accent1">
                        <a:lumMod val="40000"/>
                        <a:lumOff val="60000"/>
                      </a:schemeClr>
                    </a:solidFill>
                  </a:tcPr>
                </a:tc>
                <a:tc>
                  <a:txBody>
                    <a:bodyPr/>
                    <a:lstStyle/>
                    <a:p>
                      <a:pPr>
                        <a:buNone/>
                      </a:pPr>
                      <a:r>
                        <a:rPr lang="en-US" sz="1100" b="1" cap="all" spc="150">
                          <a:solidFill>
                            <a:schemeClr val="tx1"/>
                          </a:solidFill>
                        </a:rPr>
                        <a:t>Preference (%)</a:t>
                      </a:r>
                    </a:p>
                  </a:txBody>
                  <a:tcPr marL="97095" marR="97095" marT="97095" marB="97095" anchor="ctr">
                    <a:lnL w="12700" cmpd="sng">
                      <a:noFill/>
                    </a:lnL>
                    <a:lnR w="12700" cmpd="sng">
                      <a:noFill/>
                    </a:lnR>
                    <a:lnT w="6350" cap="flat" cmpd="sng" algn="ctr">
                      <a:noFill/>
                      <a:prstDash val="solid"/>
                    </a:lnT>
                    <a:lnB w="19050" cap="flat" cmpd="sng" algn="ctr">
                      <a:noFill/>
                      <a:prstDash val="solid"/>
                    </a:lnB>
                    <a:solidFill>
                      <a:schemeClr val="accent1">
                        <a:lumMod val="40000"/>
                        <a:lumOff val="60000"/>
                      </a:schemeClr>
                    </a:solidFill>
                  </a:tcPr>
                </a:tc>
                <a:extLst>
                  <a:ext uri="{0D108BD9-81ED-4DB2-BD59-A6C34878D82A}">
                    <a16:rowId xmlns:a16="http://schemas.microsoft.com/office/drawing/2014/main" val="3860058057"/>
                  </a:ext>
                </a:extLst>
              </a:tr>
              <a:tr h="360330">
                <a:tc>
                  <a:txBody>
                    <a:bodyPr/>
                    <a:lstStyle/>
                    <a:p>
                      <a:pPr>
                        <a:buNone/>
                      </a:pPr>
                      <a:r>
                        <a:rPr lang="en-US" sz="900" b="1" cap="none" spc="0">
                          <a:solidFill>
                            <a:schemeClr val="tx1"/>
                          </a:solidFill>
                        </a:rPr>
                        <a:t>Fully Remote</a:t>
                      </a:r>
                    </a:p>
                  </a:txBody>
                  <a:tcPr marL="97095" marR="97095" marT="97095" marB="97095" anchor="ctr">
                    <a:lnL w="12700" cmpd="sng">
                      <a:noFill/>
                      <a:prstDash val="solid"/>
                    </a:lnL>
                    <a:lnR w="12700" cmpd="sng">
                      <a:noFill/>
                      <a:prstDash val="solid"/>
                    </a:lnR>
                    <a:lnT w="19050" cap="flat" cmpd="sng" algn="ctr">
                      <a:noFill/>
                      <a:prstDash val="solid"/>
                    </a:lnT>
                    <a:lnB w="12700" cmpd="sng">
                      <a:noFill/>
                      <a:prstDash val="solid"/>
                    </a:lnB>
                    <a:noFill/>
                  </a:tcPr>
                </a:tc>
                <a:tc>
                  <a:txBody>
                    <a:bodyPr/>
                    <a:lstStyle/>
                    <a:p>
                      <a:pPr>
                        <a:buNone/>
                      </a:pPr>
                      <a:r>
                        <a:rPr lang="en-US" sz="900" cap="none" spc="0">
                          <a:solidFill>
                            <a:schemeClr val="tx1"/>
                          </a:solidFill>
                        </a:rPr>
                        <a:t>26</a:t>
                      </a:r>
                    </a:p>
                  </a:txBody>
                  <a:tcPr marL="97095" marR="97095" marT="97095" marB="97095" anchor="ctr">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1992866731"/>
                  </a:ext>
                </a:extLst>
              </a:tr>
              <a:tr h="360330">
                <a:tc>
                  <a:txBody>
                    <a:bodyPr/>
                    <a:lstStyle/>
                    <a:p>
                      <a:pPr>
                        <a:buNone/>
                      </a:pPr>
                      <a:r>
                        <a:rPr lang="en-US" sz="900" b="1" cap="none" spc="0">
                          <a:solidFill>
                            <a:schemeClr val="tx1"/>
                          </a:solidFill>
                        </a:rPr>
                        <a:t>Hybrid</a:t>
                      </a:r>
                    </a:p>
                  </a:txBody>
                  <a:tcPr marL="97095" marR="97095" marT="97095" marB="9709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buNone/>
                      </a:pPr>
                      <a:r>
                        <a:rPr lang="en-US" sz="900" cap="none" spc="0">
                          <a:solidFill>
                            <a:schemeClr val="tx1"/>
                          </a:solidFill>
                        </a:rPr>
                        <a:t>48</a:t>
                      </a:r>
                    </a:p>
                  </a:txBody>
                  <a:tcPr marL="97095" marR="97095" marT="97095" marB="9709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971542004"/>
                  </a:ext>
                </a:extLst>
              </a:tr>
              <a:tr h="360330">
                <a:tc>
                  <a:txBody>
                    <a:bodyPr/>
                    <a:lstStyle/>
                    <a:p>
                      <a:pPr>
                        <a:buNone/>
                      </a:pPr>
                      <a:r>
                        <a:rPr lang="en-US" sz="900" b="1" cap="none" spc="0">
                          <a:solidFill>
                            <a:schemeClr val="tx1"/>
                          </a:solidFill>
                        </a:rPr>
                        <a:t>On-site</a:t>
                      </a:r>
                    </a:p>
                  </a:txBody>
                  <a:tcPr marL="97095" marR="97095" marT="97095" marB="97095" anchor="ctr">
                    <a:lnL w="12700" cmpd="sng">
                      <a:noFill/>
                      <a:prstDash val="solid"/>
                    </a:lnL>
                    <a:lnR w="12700" cmpd="sng">
                      <a:noFill/>
                      <a:prstDash val="solid"/>
                    </a:lnR>
                    <a:lnT w="12700" cmpd="sng">
                      <a:noFill/>
                      <a:prstDash val="solid"/>
                    </a:lnT>
                    <a:lnB w="6350" cap="flat" cmpd="sng" algn="ctr">
                      <a:noFill/>
                      <a:prstDash val="solid"/>
                    </a:lnB>
                    <a:noFill/>
                  </a:tcPr>
                </a:tc>
                <a:tc>
                  <a:txBody>
                    <a:bodyPr/>
                    <a:lstStyle/>
                    <a:p>
                      <a:pPr>
                        <a:buNone/>
                      </a:pPr>
                      <a:r>
                        <a:rPr lang="en-US" sz="900" cap="none" spc="0">
                          <a:solidFill>
                            <a:schemeClr val="tx1"/>
                          </a:solidFill>
                        </a:rPr>
                        <a:t>26</a:t>
                      </a:r>
                    </a:p>
                  </a:txBody>
                  <a:tcPr marL="97095" marR="97095" marT="97095" marB="97095" anchor="ctr">
                    <a:lnL w="12700" cmpd="sng">
                      <a:noFill/>
                      <a:prstDash val="solid"/>
                    </a:lnL>
                    <a:lnR w="12700" cmpd="sng">
                      <a:noFill/>
                      <a:prstDash val="solid"/>
                    </a:lnR>
                    <a:lnT w="12700" cmpd="sng">
                      <a:noFill/>
                      <a:prstDash val="solid"/>
                    </a:lnT>
                    <a:lnB w="6350" cap="flat" cmpd="sng" algn="ctr">
                      <a:noFill/>
                      <a:prstDash val="solid"/>
                    </a:lnB>
                    <a:noFill/>
                  </a:tcPr>
                </a:tc>
                <a:extLst>
                  <a:ext uri="{0D108BD9-81ED-4DB2-BD59-A6C34878D82A}">
                    <a16:rowId xmlns:a16="http://schemas.microsoft.com/office/drawing/2014/main" val="460118877"/>
                  </a:ext>
                </a:extLst>
              </a:tr>
            </a:tbl>
          </a:graphicData>
        </a:graphic>
      </p:graphicFrame>
    </p:spTree>
    <p:extLst>
      <p:ext uri="{BB962C8B-B14F-4D97-AF65-F5344CB8AC3E}">
        <p14:creationId xmlns:p14="http://schemas.microsoft.com/office/powerpoint/2010/main" val="3082775119"/>
      </p:ext>
    </p:extLst>
  </p:cSld>
  <p:clrMapOvr>
    <a:masterClrMapping/>
  </p:clrMapOvr>
  <p:transition>
    <p:fade/>
  </p:transition>
</p:sld>
</file>

<file path=ppt/theme/theme1.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A42C18-4C38-43BB-8CE3-C963EDA9CBBA}">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0DE0AE46-2EED-447A-8B24-DFD65B70D448}">
  <ds:schemaRefs>
    <ds:schemaRef ds:uri="http://schemas.microsoft.com/sharepoint/v3/contenttype/forms"/>
  </ds:schemaRefs>
</ds:datastoreItem>
</file>

<file path=customXml/itemProps3.xml><?xml version="1.0" encoding="utf-8"?>
<ds:datastoreItem xmlns:ds="http://schemas.openxmlformats.org/officeDocument/2006/customXml" ds:itemID="{7DF10072-02C4-49CD-A62E-A2D45571E05B}">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56</TotalTime>
  <Words>5</Words>
  <Application>Microsoft Office PowerPoint</Application>
  <PresentationFormat>Widescreen</PresentationFormat>
  <Paragraphs>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Blockwork elegance</vt:lpstr>
      <vt:lpstr>Talent Acquisition Trends for 2026</vt:lpstr>
      <vt:lpstr>Overview of 2026 Hiring Landscape</vt:lpstr>
      <vt:lpstr>Introduction to 2026 Hiring Landscape</vt:lpstr>
      <vt:lpstr>Technological Advancements in Recruitment</vt:lpstr>
      <vt:lpstr>AI-Driven Recruitment</vt:lpstr>
      <vt:lpstr>Predictive Analytics and Data-Driven Hiring</vt:lpstr>
      <vt:lpstr>Evolving Hiring Models</vt:lpstr>
      <vt:lpstr>Skills-First Hiring</vt:lpstr>
      <vt:lpstr>Remote and Hybrid Work Models</vt:lpstr>
      <vt:lpstr>Innovative Talent Attraction Strategies</vt:lpstr>
      <vt:lpstr>Creator-Led and Influencer Recruiting</vt:lpstr>
      <vt:lpstr>Strategic and Ethical Considerations</vt:lpstr>
      <vt:lpstr>Ethical AI and Bias Reduction</vt:lpstr>
      <vt:lpstr>Workforce Planning Strategies</vt:lpstr>
      <vt:lpstr>Conclusion and Recommendations</vt:lpstr>
      <vt:lpstr>Summary and Strategic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Acquisition Trends for 2026</dc:title>
  <cp:lastModifiedBy>Lisa Doorly</cp:lastModifiedBy>
  <cp:revision>2</cp:revision>
  <dcterms:created xsi:type="dcterms:W3CDTF">2025-08-04T03:17:32Z</dcterms:created>
  <dcterms:modified xsi:type="dcterms:W3CDTF">2025-09-29T21:34:06Z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